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8" r:id="rId3"/>
    <p:sldId id="289" r:id="rId4"/>
    <p:sldId id="290" r:id="rId5"/>
    <p:sldId id="285" r:id="rId6"/>
    <p:sldId id="283" r:id="rId7"/>
    <p:sldId id="284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4B8"/>
    <a:srgbClr val="46B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8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riandiers\Documents\Work%20files\Word%20Documents\SIL%20documents\Metrics\Across%20program%20metrics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riandiers\Documents\Work%20files\Word%20Documents\SIL%20documents\Metrics\Across%20program%20metrics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Number</a:t>
            </a:r>
            <a:r>
              <a:rPr lang="en-US" sz="2400" baseline="0" dirty="0"/>
              <a:t> of Research Plots Planted by Breeders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Sheet1!$P$5:$Z$5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Sheet1!$P$11:$Z$11</c:f>
              <c:numCache>
                <c:formatCode>General</c:formatCode>
                <c:ptCount val="11"/>
                <c:pt idx="0">
                  <c:v>2938</c:v>
                </c:pt>
                <c:pt idx="1">
                  <c:v>2840</c:v>
                </c:pt>
                <c:pt idx="2">
                  <c:v>3538</c:v>
                </c:pt>
                <c:pt idx="3">
                  <c:v>6014</c:v>
                </c:pt>
                <c:pt idx="4">
                  <c:v>7982</c:v>
                </c:pt>
                <c:pt idx="5">
                  <c:v>8717</c:v>
                </c:pt>
                <c:pt idx="6">
                  <c:v>13071</c:v>
                </c:pt>
                <c:pt idx="7">
                  <c:v>17757</c:v>
                </c:pt>
                <c:pt idx="8">
                  <c:v>18454</c:v>
                </c:pt>
                <c:pt idx="9">
                  <c:v>13061</c:v>
                </c:pt>
                <c:pt idx="10">
                  <c:v>29688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A-0248-B593-13F5A4C92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8487656"/>
        <c:axId val="448488048"/>
      </c:barChart>
      <c:catAx>
        <c:axId val="44848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488048"/>
        <c:crosses val="autoZero"/>
        <c:auto val="1"/>
        <c:lblAlgn val="ctr"/>
        <c:lblOffset val="100"/>
        <c:noMultiLvlLbl val="0"/>
      </c:catAx>
      <c:valAx>
        <c:axId val="44848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48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Number</a:t>
            </a:r>
            <a:r>
              <a:rPr lang="en-US" sz="2400" baseline="0" dirty="0"/>
              <a:t> of Potential Varieties Developed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Sheet1!$P$31:$Z$31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Sheet1!$P$37:$Z$37</c:f>
              <c:numCache>
                <c:formatCode>General</c:formatCode>
                <c:ptCount val="11"/>
                <c:pt idx="0">
                  <c:v>2298</c:v>
                </c:pt>
                <c:pt idx="1">
                  <c:v>2714</c:v>
                </c:pt>
                <c:pt idx="2">
                  <c:v>2253</c:v>
                </c:pt>
                <c:pt idx="3">
                  <c:v>2202</c:v>
                </c:pt>
                <c:pt idx="4">
                  <c:v>5855</c:v>
                </c:pt>
                <c:pt idx="5">
                  <c:v>9057</c:v>
                </c:pt>
                <c:pt idx="6">
                  <c:v>11394</c:v>
                </c:pt>
                <c:pt idx="7">
                  <c:v>11991</c:v>
                </c:pt>
                <c:pt idx="8">
                  <c:v>14920</c:v>
                </c:pt>
                <c:pt idx="9">
                  <c:v>14677</c:v>
                </c:pt>
                <c:pt idx="10">
                  <c:v>12015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68-ED4F-83CC-3882FE861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8488832"/>
        <c:axId val="440422480"/>
      </c:barChart>
      <c:catAx>
        <c:axId val="44848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422480"/>
        <c:crosses val="autoZero"/>
        <c:auto val="1"/>
        <c:lblAlgn val="ctr"/>
        <c:lblOffset val="100"/>
        <c:noMultiLvlLbl val="0"/>
      </c:catAx>
      <c:valAx>
        <c:axId val="44042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48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90F-53E2-405B-9BB0-2790AB7CD47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88D8-4FF9-4BE0-BADA-4597CC18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8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90F-53E2-405B-9BB0-2790AB7CD47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88D8-4FF9-4BE0-BADA-4597CC18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90F-53E2-405B-9BB0-2790AB7CD47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88D8-4FF9-4BE0-BADA-4597CC18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90F-53E2-405B-9BB0-2790AB7CD47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88D8-4FF9-4BE0-BADA-4597CC18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1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90F-53E2-405B-9BB0-2790AB7CD47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88D8-4FF9-4BE0-BADA-4597CC18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6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90F-53E2-405B-9BB0-2790AB7CD47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88D8-4FF9-4BE0-BADA-4597CC18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0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90F-53E2-405B-9BB0-2790AB7CD47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88D8-4FF9-4BE0-BADA-4597CC18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90F-53E2-405B-9BB0-2790AB7CD47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88D8-4FF9-4BE0-BADA-4597CC18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5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90F-53E2-405B-9BB0-2790AB7CD47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88D8-4FF9-4BE0-BADA-4597CC18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90F-53E2-405B-9BB0-2790AB7CD47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88D8-4FF9-4BE0-BADA-4597CC18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1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90F-53E2-405B-9BB0-2790AB7CD47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88D8-4FF9-4BE0-BADA-4597CC18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DF90F-53E2-405B-9BB0-2790AB7CD47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88D8-4FF9-4BE0-BADA-4597CC18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EF32E3-FE54-44E4-8EB5-C1C01530330C}"/>
              </a:ext>
            </a:extLst>
          </p:cNvPr>
          <p:cNvSpPr/>
          <p:nvPr/>
        </p:nvSpPr>
        <p:spPr>
          <a:xfrm>
            <a:off x="0" y="3437"/>
            <a:ext cx="12192000" cy="1106907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Picture 4" descr="horizontal RGB white.eps">
            <a:extLst>
              <a:ext uri="{FF2B5EF4-FFF2-40B4-BE49-F238E27FC236}">
                <a16:creationId xmlns:a16="http://schemas.microsoft.com/office/drawing/2014/main" xmlns="" id="{12E11532-22F6-49C9-9365-E2DFDA575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8" y="270764"/>
            <a:ext cx="3368242" cy="572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DDA12E-0283-4D10-BA67-F0EA70123CD3}"/>
              </a:ext>
            </a:extLst>
          </p:cNvPr>
          <p:cNvSpPr/>
          <p:nvPr/>
        </p:nvSpPr>
        <p:spPr>
          <a:xfrm>
            <a:off x="0" y="5806774"/>
            <a:ext cx="12192000" cy="168436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8FF467-FB6F-4D54-9AFB-6577A98C5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2" y="6104164"/>
            <a:ext cx="1402460" cy="635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30C4EE-152E-40EE-9AD7-6ABB99057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458" y="5988981"/>
            <a:ext cx="2242226" cy="865582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xmlns="" id="{9E975EBD-A7B2-40F7-4269-D93B862F9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905" y="1709388"/>
            <a:ext cx="7772400" cy="1719611"/>
          </a:xfrm>
        </p:spPr>
        <p:txBody>
          <a:bodyPr>
            <a:normAutofit fontScale="90000"/>
          </a:bodyPr>
          <a:lstStyle/>
          <a:p>
            <a:r>
              <a:rPr lang="en-US" dirty="0"/>
              <a:t>SIL Uganda 2023 </a:t>
            </a:r>
            <a:br>
              <a:rPr lang="en-US" dirty="0"/>
            </a:br>
            <a:r>
              <a:rPr lang="en-US" dirty="0"/>
              <a:t>Breeder Meeting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AA10CC3C-8D9C-6853-3CBD-54C128561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032272"/>
            <a:ext cx="6858000" cy="1342044"/>
          </a:xfrm>
        </p:spPr>
        <p:txBody>
          <a:bodyPr>
            <a:normAutofit/>
          </a:bodyPr>
          <a:lstStyle/>
          <a:p>
            <a:r>
              <a:rPr lang="en-US" sz="3600" dirty="0"/>
              <a:t>Brian </a:t>
            </a:r>
            <a:r>
              <a:rPr lang="en-US" sz="3600" dirty="0" err="1"/>
              <a:t>Diers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580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EF32E3-FE54-44E4-8EB5-C1C01530330C}"/>
              </a:ext>
            </a:extLst>
          </p:cNvPr>
          <p:cNvSpPr/>
          <p:nvPr/>
        </p:nvSpPr>
        <p:spPr>
          <a:xfrm>
            <a:off x="0" y="-21730"/>
            <a:ext cx="12192000" cy="733983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DDA12E-0283-4D10-BA67-F0EA70123CD3}"/>
              </a:ext>
            </a:extLst>
          </p:cNvPr>
          <p:cNvSpPr/>
          <p:nvPr/>
        </p:nvSpPr>
        <p:spPr>
          <a:xfrm>
            <a:off x="0" y="5806774"/>
            <a:ext cx="12192000" cy="168436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8FF467-FB6F-4D54-9AFB-6577A98C5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5" y="6090393"/>
            <a:ext cx="1402460" cy="635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30C4EE-152E-40EE-9AD7-6ABB99057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774" y="5992418"/>
            <a:ext cx="2242226" cy="865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B0045B-3AA6-4557-899C-627D97F6F88E}"/>
              </a:ext>
            </a:extLst>
          </p:cNvPr>
          <p:cNvSpPr txBox="1"/>
          <p:nvPr/>
        </p:nvSpPr>
        <p:spPr>
          <a:xfrm>
            <a:off x="1951703" y="1017639"/>
            <a:ext cx="828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w Cen MT" panose="020B06020201040206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062377-B2CE-4F34-A5FE-488BD4256654}"/>
              </a:ext>
            </a:extLst>
          </p:cNvPr>
          <p:cNvSpPr txBox="1"/>
          <p:nvPr/>
        </p:nvSpPr>
        <p:spPr>
          <a:xfrm>
            <a:off x="2095501" y="1417750"/>
            <a:ext cx="80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Tw Cen MT" panose="020B06020201040206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F4F5860-6D6E-62B8-541A-53EFF311751A}"/>
              </a:ext>
            </a:extLst>
          </p:cNvPr>
          <p:cNvSpPr/>
          <p:nvPr/>
        </p:nvSpPr>
        <p:spPr>
          <a:xfrm>
            <a:off x="2659147" y="-17618"/>
            <a:ext cx="6660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 Uganda Meeting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9BA7F9-072E-417B-016C-EC0A87D0DA87}"/>
              </a:ext>
            </a:extLst>
          </p:cNvPr>
          <p:cNvSpPr/>
          <p:nvPr/>
        </p:nvSpPr>
        <p:spPr>
          <a:xfrm>
            <a:off x="1524000" y="5806774"/>
            <a:ext cx="9144000" cy="168436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82612B2-3A70-F231-3694-EFEF287187A7}"/>
              </a:ext>
            </a:extLst>
          </p:cNvPr>
          <p:cNvSpPr txBox="1">
            <a:spLocks/>
          </p:cNvSpPr>
          <p:nvPr/>
        </p:nvSpPr>
        <p:spPr>
          <a:xfrm>
            <a:off x="548639" y="935748"/>
            <a:ext cx="8196115" cy="46726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Welcome!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Thank you to Phinehas and his team for organizing the meeting.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This is an opportunity to meet, share ideas in presentations and talk informally to discuss your research programs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We hope that this interaction will foster research collaboration and germplasm exchanges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1456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EF32E3-FE54-44E4-8EB5-C1C01530330C}"/>
              </a:ext>
            </a:extLst>
          </p:cNvPr>
          <p:cNvSpPr/>
          <p:nvPr/>
        </p:nvSpPr>
        <p:spPr>
          <a:xfrm>
            <a:off x="0" y="13197"/>
            <a:ext cx="12192000" cy="733983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SIL Funding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DDA12E-0283-4D10-BA67-F0EA70123CD3}"/>
              </a:ext>
            </a:extLst>
          </p:cNvPr>
          <p:cNvSpPr/>
          <p:nvPr/>
        </p:nvSpPr>
        <p:spPr>
          <a:xfrm>
            <a:off x="0" y="5806774"/>
            <a:ext cx="12192000" cy="168436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8FF467-FB6F-4D54-9AFB-6577A98C5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5" y="6090393"/>
            <a:ext cx="1402460" cy="635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30C4EE-152E-40EE-9AD7-6ABB99057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774" y="5992418"/>
            <a:ext cx="2242226" cy="865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B0045B-3AA6-4557-899C-627D97F6F88E}"/>
              </a:ext>
            </a:extLst>
          </p:cNvPr>
          <p:cNvSpPr txBox="1"/>
          <p:nvPr/>
        </p:nvSpPr>
        <p:spPr>
          <a:xfrm>
            <a:off x="1951703" y="1017639"/>
            <a:ext cx="828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w Cen MT" panose="020B06020201040206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062377-B2CE-4F34-A5FE-488BD4256654}"/>
              </a:ext>
            </a:extLst>
          </p:cNvPr>
          <p:cNvSpPr txBox="1"/>
          <p:nvPr/>
        </p:nvSpPr>
        <p:spPr>
          <a:xfrm>
            <a:off x="2095501" y="1417750"/>
            <a:ext cx="80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Tw Cen MT" panose="020B06020201040206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78D7A3-3078-C718-81B9-F276F9CAD05E}"/>
              </a:ext>
            </a:extLst>
          </p:cNvPr>
          <p:cNvSpPr txBox="1">
            <a:spLocks/>
          </p:cNvSpPr>
          <p:nvPr/>
        </p:nvSpPr>
        <p:spPr>
          <a:xfrm>
            <a:off x="195314" y="913879"/>
            <a:ext cx="7583526" cy="45587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SIL received five year renewal from USAID in October 2022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This is the third allotment of funding for SIL from USAID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There was a delay in receiving the last renewal from USAID which caused the funding lapse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Peter Goldsmith’s focus for the renewal is to make SIL funded programs independent so they can continue when SIL funding is gone</a:t>
            </a:r>
          </a:p>
          <a:p>
            <a:pPr lvl="1"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600" dirty="0"/>
              <a:t>Can breeders help fund programs through licensing fees?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7D55899-03C5-EAAC-84B7-A1E5A380BA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 r="19831" b="16810"/>
          <a:stretch/>
        </p:blipFill>
        <p:spPr>
          <a:xfrm>
            <a:off x="7988944" y="1017639"/>
            <a:ext cx="3653558" cy="2279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CE05F5D-5AEC-D5EF-F006-9AA8EC02AF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7" b="12267"/>
          <a:stretch/>
        </p:blipFill>
        <p:spPr>
          <a:xfrm>
            <a:off x="7988943" y="3433058"/>
            <a:ext cx="3646147" cy="21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1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EF32E3-FE54-44E4-8EB5-C1C01530330C}"/>
              </a:ext>
            </a:extLst>
          </p:cNvPr>
          <p:cNvSpPr/>
          <p:nvPr/>
        </p:nvSpPr>
        <p:spPr>
          <a:xfrm>
            <a:off x="0" y="13197"/>
            <a:ext cx="12192000" cy="733983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SIL Funding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DDA12E-0283-4D10-BA67-F0EA70123CD3}"/>
              </a:ext>
            </a:extLst>
          </p:cNvPr>
          <p:cNvSpPr/>
          <p:nvPr/>
        </p:nvSpPr>
        <p:spPr>
          <a:xfrm>
            <a:off x="0" y="5806774"/>
            <a:ext cx="12192000" cy="168436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8FF467-FB6F-4D54-9AFB-6577A98C5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5" y="6090393"/>
            <a:ext cx="1402460" cy="635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30C4EE-152E-40EE-9AD7-6ABB99057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774" y="5992418"/>
            <a:ext cx="2242226" cy="865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B0045B-3AA6-4557-899C-627D97F6F88E}"/>
              </a:ext>
            </a:extLst>
          </p:cNvPr>
          <p:cNvSpPr txBox="1"/>
          <p:nvPr/>
        </p:nvSpPr>
        <p:spPr>
          <a:xfrm>
            <a:off x="1951703" y="1017639"/>
            <a:ext cx="828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w Cen MT" panose="020B06020201040206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062377-B2CE-4F34-A5FE-488BD4256654}"/>
              </a:ext>
            </a:extLst>
          </p:cNvPr>
          <p:cNvSpPr txBox="1"/>
          <p:nvPr/>
        </p:nvSpPr>
        <p:spPr>
          <a:xfrm>
            <a:off x="2095501" y="1417750"/>
            <a:ext cx="80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Tw Cen MT" panose="020B06020201040206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78D7A3-3078-C718-81B9-F276F9CAD05E}"/>
              </a:ext>
            </a:extLst>
          </p:cNvPr>
          <p:cNvSpPr txBox="1">
            <a:spLocks/>
          </p:cNvSpPr>
          <p:nvPr/>
        </p:nvSpPr>
        <p:spPr>
          <a:xfrm>
            <a:off x="143798" y="1132822"/>
            <a:ext cx="7583526" cy="45587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I retired from my faculty position at the University of Illinois</a:t>
            </a:r>
          </a:p>
          <a:p>
            <a:pPr lvl="1"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SIL hired me back part time to manage breeding work.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Andrew </a:t>
            </a:r>
            <a:r>
              <a:rPr lang="en-US" sz="2800" dirty="0" err="1"/>
              <a:t>Scaboo</a:t>
            </a:r>
            <a:r>
              <a:rPr lang="en-US" sz="2800" dirty="0"/>
              <a:t> will be leaving SIL because of other responsibilities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Carrie Miranda will stay with SIL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Will add Aaron Lorenz from the University of Minnesota. He is a leader in applying genomic selection to soybean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504D70-C840-30F0-4F07-C1568DB20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7" b="3015"/>
          <a:stretch/>
        </p:blipFill>
        <p:spPr>
          <a:xfrm rot="10800000">
            <a:off x="7992557" y="1132820"/>
            <a:ext cx="3706299" cy="2307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DF1D47-6E84-9B23-80CC-5C30694007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5389" r="-2209" b="52223"/>
          <a:stretch/>
        </p:blipFill>
        <p:spPr>
          <a:xfrm>
            <a:off x="7992558" y="3573309"/>
            <a:ext cx="3775990" cy="21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2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EF32E3-FE54-44E4-8EB5-C1C01530330C}"/>
              </a:ext>
            </a:extLst>
          </p:cNvPr>
          <p:cNvSpPr/>
          <p:nvPr/>
        </p:nvSpPr>
        <p:spPr>
          <a:xfrm>
            <a:off x="0" y="283656"/>
            <a:ext cx="12192000" cy="733983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Funding New Projects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DDA12E-0283-4D10-BA67-F0EA70123CD3}"/>
              </a:ext>
            </a:extLst>
          </p:cNvPr>
          <p:cNvSpPr/>
          <p:nvPr/>
        </p:nvSpPr>
        <p:spPr>
          <a:xfrm>
            <a:off x="0" y="5806774"/>
            <a:ext cx="12192000" cy="168436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8FF467-FB6F-4D54-9AFB-6577A98C5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5" y="6090393"/>
            <a:ext cx="1402460" cy="635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30C4EE-152E-40EE-9AD7-6ABB99057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774" y="5992418"/>
            <a:ext cx="2242226" cy="865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B0045B-3AA6-4557-899C-627D97F6F88E}"/>
              </a:ext>
            </a:extLst>
          </p:cNvPr>
          <p:cNvSpPr txBox="1"/>
          <p:nvPr/>
        </p:nvSpPr>
        <p:spPr>
          <a:xfrm>
            <a:off x="1951703" y="1017639"/>
            <a:ext cx="828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w Cen MT" panose="020B06020201040206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062377-B2CE-4F34-A5FE-488BD4256654}"/>
              </a:ext>
            </a:extLst>
          </p:cNvPr>
          <p:cNvSpPr txBox="1"/>
          <p:nvPr/>
        </p:nvSpPr>
        <p:spPr>
          <a:xfrm>
            <a:off x="2095501" y="1417750"/>
            <a:ext cx="80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Tw Cen MT" panose="020B06020201040206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78D7A3-3078-C718-81B9-F276F9CAD05E}"/>
              </a:ext>
            </a:extLst>
          </p:cNvPr>
          <p:cNvSpPr txBox="1">
            <a:spLocks/>
          </p:cNvSpPr>
          <p:nvPr/>
        </p:nvSpPr>
        <p:spPr>
          <a:xfrm>
            <a:off x="143798" y="1132822"/>
            <a:ext cx="7583526" cy="45587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3200" dirty="0"/>
              <a:t>SIL sent a RFP for competitive funding of breeding programs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3200" dirty="0"/>
              <a:t>Received 13 proposals and funded five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3200" dirty="0"/>
              <a:t>Projects funded included:</a:t>
            </a:r>
          </a:p>
          <a:p>
            <a:pPr lvl="1"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IITA in Nigeria</a:t>
            </a:r>
          </a:p>
          <a:p>
            <a:pPr lvl="1"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IITA in Zambia</a:t>
            </a:r>
          </a:p>
          <a:p>
            <a:pPr lvl="1"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EIAR in Ethiopia</a:t>
            </a:r>
          </a:p>
          <a:p>
            <a:pPr lvl="1"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Makerere University in Uganda</a:t>
            </a:r>
          </a:p>
          <a:p>
            <a:pPr lvl="1"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/>
              <a:t>SARI in Ghana</a:t>
            </a:r>
          </a:p>
          <a:p>
            <a:pPr lvl="1"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504D70-C840-30F0-4F07-C1568DB20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7" b="3015"/>
          <a:stretch/>
        </p:blipFill>
        <p:spPr>
          <a:xfrm rot="10800000">
            <a:off x="7992557" y="1132820"/>
            <a:ext cx="3706299" cy="2307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DF1D47-6E84-9B23-80CC-5C30694007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5389" r="-2209" b="52223"/>
          <a:stretch/>
        </p:blipFill>
        <p:spPr>
          <a:xfrm>
            <a:off x="7992558" y="3573309"/>
            <a:ext cx="3775990" cy="21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6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EF32E3-FE54-44E4-8EB5-C1C01530330C}"/>
              </a:ext>
            </a:extLst>
          </p:cNvPr>
          <p:cNvSpPr/>
          <p:nvPr/>
        </p:nvSpPr>
        <p:spPr>
          <a:xfrm>
            <a:off x="0" y="318"/>
            <a:ext cx="12192000" cy="733983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5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</a:t>
            </a:r>
            <a:endParaRPr lang="en-US" altLang="en-US" sz="6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DDA12E-0283-4D10-BA67-F0EA70123CD3}"/>
              </a:ext>
            </a:extLst>
          </p:cNvPr>
          <p:cNvSpPr/>
          <p:nvPr/>
        </p:nvSpPr>
        <p:spPr>
          <a:xfrm>
            <a:off x="0" y="5806774"/>
            <a:ext cx="12192000" cy="168436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8FF467-FB6F-4D54-9AFB-6577A98C5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5" y="6090393"/>
            <a:ext cx="1402460" cy="635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30C4EE-152E-40EE-9AD7-6ABB99057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774" y="5992418"/>
            <a:ext cx="2242226" cy="865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B0045B-3AA6-4557-899C-627D97F6F88E}"/>
              </a:ext>
            </a:extLst>
          </p:cNvPr>
          <p:cNvSpPr txBox="1"/>
          <p:nvPr/>
        </p:nvSpPr>
        <p:spPr>
          <a:xfrm>
            <a:off x="1951703" y="1017639"/>
            <a:ext cx="828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w Cen MT" panose="020B06020201040206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062377-B2CE-4F34-A5FE-488BD4256654}"/>
              </a:ext>
            </a:extLst>
          </p:cNvPr>
          <p:cNvSpPr txBox="1"/>
          <p:nvPr/>
        </p:nvSpPr>
        <p:spPr>
          <a:xfrm>
            <a:off x="2095501" y="1417750"/>
            <a:ext cx="80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Tw Cen MT" panose="020B06020201040206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32BA49-F292-6990-5EDF-1C6A0DE3C66D}"/>
              </a:ext>
            </a:extLst>
          </p:cNvPr>
          <p:cNvSpPr txBox="1">
            <a:spLocks/>
          </p:cNvSpPr>
          <p:nvPr/>
        </p:nvSpPr>
        <p:spPr>
          <a:xfrm>
            <a:off x="1524000" y="727445"/>
            <a:ext cx="4652016" cy="49542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9A59DB-095C-3FE1-6920-2E577A841D40}"/>
              </a:ext>
            </a:extLst>
          </p:cNvPr>
          <p:cNvSpPr txBox="1"/>
          <p:nvPr/>
        </p:nvSpPr>
        <p:spPr>
          <a:xfrm rot="16200000">
            <a:off x="-373783" y="2904870"/>
            <a:ext cx="173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Number of plots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15377C-A4A9-504E-E0AA-1A332B02A7B4}"/>
              </a:ext>
            </a:extLst>
          </p:cNvPr>
          <p:cNvSpPr txBox="1"/>
          <p:nvPr/>
        </p:nvSpPr>
        <p:spPr>
          <a:xfrm rot="16200000">
            <a:off x="5495778" y="3161512"/>
            <a:ext cx="1999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# of Experiment Lines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F6AC35F8-C5DA-AC3C-554A-B3EA9C3EB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611513"/>
              </p:ext>
            </p:extLst>
          </p:nvPr>
        </p:nvGraphicFramePr>
        <p:xfrm>
          <a:off x="721991" y="882791"/>
          <a:ext cx="5374009" cy="424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ADD67578-9977-D172-81E5-19B1EAA74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785811"/>
              </p:ext>
            </p:extLst>
          </p:nvPr>
        </p:nvGraphicFramePr>
        <p:xfrm>
          <a:off x="6633990" y="882791"/>
          <a:ext cx="5234283" cy="424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252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EF32E3-FE54-44E4-8EB5-C1C01530330C}"/>
              </a:ext>
            </a:extLst>
          </p:cNvPr>
          <p:cNvSpPr/>
          <p:nvPr/>
        </p:nvSpPr>
        <p:spPr>
          <a:xfrm>
            <a:off x="0" y="13197"/>
            <a:ext cx="12192000" cy="733983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Variety Releases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DDA12E-0283-4D10-BA67-F0EA70123CD3}"/>
              </a:ext>
            </a:extLst>
          </p:cNvPr>
          <p:cNvSpPr/>
          <p:nvPr/>
        </p:nvSpPr>
        <p:spPr>
          <a:xfrm>
            <a:off x="0" y="5806774"/>
            <a:ext cx="12192000" cy="168436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8FF467-FB6F-4D54-9AFB-6577A98C5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5" y="6090393"/>
            <a:ext cx="1402460" cy="635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30C4EE-152E-40EE-9AD7-6ABB99057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774" y="5992418"/>
            <a:ext cx="2242226" cy="865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B0045B-3AA6-4557-899C-627D97F6F88E}"/>
              </a:ext>
            </a:extLst>
          </p:cNvPr>
          <p:cNvSpPr txBox="1"/>
          <p:nvPr/>
        </p:nvSpPr>
        <p:spPr>
          <a:xfrm>
            <a:off x="1951703" y="1017639"/>
            <a:ext cx="828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w Cen MT" panose="020B06020201040206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062377-B2CE-4F34-A5FE-488BD4256654}"/>
              </a:ext>
            </a:extLst>
          </p:cNvPr>
          <p:cNvSpPr txBox="1"/>
          <p:nvPr/>
        </p:nvSpPr>
        <p:spPr>
          <a:xfrm>
            <a:off x="2095501" y="1417750"/>
            <a:ext cx="80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Tw Cen MT" panose="020B06020201040206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0BFA45-3230-98F2-F885-8DDC99177B05}"/>
              </a:ext>
            </a:extLst>
          </p:cNvPr>
          <p:cNvSpPr txBox="1">
            <a:spLocks/>
          </p:cNvSpPr>
          <p:nvPr/>
        </p:nvSpPr>
        <p:spPr>
          <a:xfrm>
            <a:off x="1722204" y="890315"/>
            <a:ext cx="8385540" cy="5885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Twenty varieties released between 2019 to 2022 compared to seven between 2013 to 2018.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1F812D-DA8B-6C94-4CDC-0B78E2A97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16" y="1997091"/>
            <a:ext cx="6402589" cy="3201295"/>
          </a:xfrm>
          <a:prstGeom prst="rect">
            <a:avLst/>
          </a:prstGeom>
        </p:spPr>
      </p:pic>
      <p:pic>
        <p:nvPicPr>
          <p:cNvPr id="8" name="Picture 7" descr="A picture containing vegetable&#10;&#10;Description automatically generated">
            <a:extLst>
              <a:ext uri="{FF2B5EF4-FFF2-40B4-BE49-F238E27FC236}">
                <a16:creationId xmlns:a16="http://schemas.microsoft.com/office/drawing/2014/main" xmlns="" id="{E02BB72B-A822-B13B-C826-C9BF81F480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5" b="18774"/>
          <a:stretch/>
        </p:blipFill>
        <p:spPr>
          <a:xfrm>
            <a:off x="8242816" y="2027467"/>
            <a:ext cx="2247961" cy="316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EF32E3-FE54-44E4-8EB5-C1C01530330C}"/>
              </a:ext>
            </a:extLst>
          </p:cNvPr>
          <p:cNvSpPr/>
          <p:nvPr/>
        </p:nvSpPr>
        <p:spPr>
          <a:xfrm>
            <a:off x="0" y="-21730"/>
            <a:ext cx="12192000" cy="733983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New Projects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DDA12E-0283-4D10-BA67-F0EA70123CD3}"/>
              </a:ext>
            </a:extLst>
          </p:cNvPr>
          <p:cNvSpPr/>
          <p:nvPr/>
        </p:nvSpPr>
        <p:spPr>
          <a:xfrm>
            <a:off x="0" y="5806774"/>
            <a:ext cx="12192000" cy="168436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8FF467-FB6F-4D54-9AFB-6577A98C5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5" y="6090393"/>
            <a:ext cx="1402460" cy="635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30C4EE-152E-40EE-9AD7-6ABB99057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774" y="5992418"/>
            <a:ext cx="2242226" cy="865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B0045B-3AA6-4557-899C-627D97F6F88E}"/>
              </a:ext>
            </a:extLst>
          </p:cNvPr>
          <p:cNvSpPr txBox="1"/>
          <p:nvPr/>
        </p:nvSpPr>
        <p:spPr>
          <a:xfrm>
            <a:off x="1951703" y="1017639"/>
            <a:ext cx="828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w Cen MT" panose="020B06020201040206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062377-B2CE-4F34-A5FE-488BD4256654}"/>
              </a:ext>
            </a:extLst>
          </p:cNvPr>
          <p:cNvSpPr txBox="1"/>
          <p:nvPr/>
        </p:nvSpPr>
        <p:spPr>
          <a:xfrm>
            <a:off x="2095501" y="1417750"/>
            <a:ext cx="80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Tw Cen MT" panose="020B06020201040206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8C7543-8F9F-5832-B718-200EDFD4B9B5}"/>
              </a:ext>
            </a:extLst>
          </p:cNvPr>
          <p:cNvSpPr txBox="1"/>
          <p:nvPr/>
        </p:nvSpPr>
        <p:spPr>
          <a:xfrm>
            <a:off x="285474" y="744704"/>
            <a:ext cx="8164919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Working with Bayer and IITA on the Modern Breeding Project</a:t>
            </a:r>
          </a:p>
          <a:p>
            <a:pPr lvl="1"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Analyzed data from genotyping of almost 800 experimental lines from IITA with over 1,000 genetic markers</a:t>
            </a:r>
          </a:p>
          <a:p>
            <a:pPr lvl="1"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Developing training data that can be used for genomic prediction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Arranged for seed from 33 lines and varieties developed in the midsouth and southern USA to be shipped to IITA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Sent maturity group checks to IITA for testing across Africa</a:t>
            </a: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Tx/>
              <a:buSzPct val="1050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5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DCB89F-9977-D4D6-0C99-7DC761BC99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"/>
          <a:stretch/>
        </p:blipFill>
        <p:spPr>
          <a:xfrm>
            <a:off x="8565615" y="882791"/>
            <a:ext cx="3322409" cy="2335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873CD8A-5E6E-B7CE-485F-4A6756F47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91" y="3243367"/>
            <a:ext cx="3288852" cy="24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2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6248</TotalTime>
  <Words>327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Wingdings 3</vt:lpstr>
      <vt:lpstr>Office Theme</vt:lpstr>
      <vt:lpstr>SIL Uganda 2023  Breeder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Karagiannakis, Amy</dc:creator>
  <cp:lastModifiedBy>DELL</cp:lastModifiedBy>
  <cp:revision>118</cp:revision>
  <dcterms:created xsi:type="dcterms:W3CDTF">2019-07-29T13:35:38Z</dcterms:created>
  <dcterms:modified xsi:type="dcterms:W3CDTF">2023-11-30T14:14:44Z</dcterms:modified>
</cp:coreProperties>
</file>