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7" r:id="rId11"/>
    <p:sldId id="268" r:id="rId12"/>
    <p:sldId id="265" r:id="rId13"/>
    <p:sldId id="266"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E25364-406C-44B6-8E3A-B91A410AB79B}"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189267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25364-406C-44B6-8E3A-B91A410AB79B}"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278203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25364-406C-44B6-8E3A-B91A410AB79B}"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92492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25364-406C-44B6-8E3A-B91A410AB79B}"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91399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E25364-406C-44B6-8E3A-B91A410AB79B}" type="datetimeFigureOut">
              <a:rPr lang="en-US" smtClean="0"/>
              <a:t>10/10/2022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388508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E25364-406C-44B6-8E3A-B91A410AB79B}"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284859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E25364-406C-44B6-8E3A-B91A410AB79B}" type="datetimeFigureOut">
              <a:rPr lang="en-US" smtClean="0"/>
              <a:t>10/10/2022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3673870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E25364-406C-44B6-8E3A-B91A410AB79B}" type="datetimeFigureOut">
              <a:rPr lang="en-US" smtClean="0"/>
              <a:t>10/10/2022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3235890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25364-406C-44B6-8E3A-B91A410AB79B}" type="datetimeFigureOut">
              <a:rPr lang="en-US" smtClean="0"/>
              <a:t>10/10/2022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34807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E25364-406C-44B6-8E3A-B91A410AB79B}"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281095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E25364-406C-44B6-8E3A-B91A410AB79B}" type="datetimeFigureOut">
              <a:rPr lang="en-US" smtClean="0"/>
              <a:t>10/10/2022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04C288-9117-4F40-A8E8-B3A69BF9C26F}" type="slidenum">
              <a:rPr lang="en-US" smtClean="0"/>
              <a:t>‹#›</a:t>
            </a:fld>
            <a:endParaRPr lang="en-US"/>
          </a:p>
        </p:txBody>
      </p:sp>
    </p:spTree>
    <p:extLst>
      <p:ext uri="{BB962C8B-B14F-4D97-AF65-F5344CB8AC3E}">
        <p14:creationId xmlns:p14="http://schemas.microsoft.com/office/powerpoint/2010/main" val="758859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25364-406C-44B6-8E3A-B91A410AB79B}" type="datetimeFigureOut">
              <a:rPr lang="en-US" smtClean="0"/>
              <a:t>10/10/2022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4C288-9117-4F40-A8E8-B3A69BF9C26F}" type="slidenum">
              <a:rPr lang="en-US" smtClean="0"/>
              <a:t>‹#›</a:t>
            </a:fld>
            <a:endParaRPr lang="en-US"/>
          </a:p>
        </p:txBody>
      </p:sp>
    </p:spTree>
    <p:extLst>
      <p:ext uri="{BB962C8B-B14F-4D97-AF65-F5344CB8AC3E}">
        <p14:creationId xmlns:p14="http://schemas.microsoft.com/office/powerpoint/2010/main" val="3615067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33008"/>
          </a:xfrm>
        </p:spPr>
        <p:txBody>
          <a:bodyPr/>
          <a:lstStyle/>
          <a:p>
            <a:r>
              <a:rPr lang="en-US" dirty="0" smtClean="0"/>
              <a:t>Research Proposal</a:t>
            </a:r>
            <a:endParaRPr lang="en-US" dirty="0"/>
          </a:p>
        </p:txBody>
      </p:sp>
      <p:sp>
        <p:nvSpPr>
          <p:cNvPr id="3" name="Subtitle 2"/>
          <p:cNvSpPr>
            <a:spLocks noGrp="1"/>
          </p:cNvSpPr>
          <p:nvPr>
            <p:ph type="subTitle" idx="1"/>
          </p:nvPr>
        </p:nvSpPr>
        <p:spPr>
          <a:xfrm>
            <a:off x="1524000" y="2246811"/>
            <a:ext cx="9144000" cy="3010989"/>
          </a:xfrm>
        </p:spPr>
        <p:txBody>
          <a:bodyPr>
            <a:normAutofit/>
          </a:bodyPr>
          <a:lstStyle/>
          <a:p>
            <a:pPr algn="just"/>
            <a:r>
              <a:rPr lang="en-US" b="1" dirty="0" smtClean="0"/>
              <a:t>Research Title: Socioeconomic Impacts of Oil Production on Women</a:t>
            </a:r>
          </a:p>
          <a:p>
            <a:pPr algn="just"/>
            <a:r>
              <a:rPr lang="en-US" b="1" dirty="0" smtClean="0"/>
              <a:t>The Case of Paloch Area in Melut County, Upper Nile State, Republic of South Sudan</a:t>
            </a:r>
          </a:p>
          <a:p>
            <a:pPr algn="just"/>
            <a:r>
              <a:rPr lang="en-US" b="1" dirty="0" smtClean="0"/>
              <a:t>By: Thon Makoi Chawul</a:t>
            </a:r>
          </a:p>
          <a:p>
            <a:pPr algn="just"/>
            <a:r>
              <a:rPr lang="en-US" b="1" dirty="0" smtClean="0"/>
              <a:t>Registration Number: 2021/HD03/23312X</a:t>
            </a:r>
          </a:p>
          <a:p>
            <a:pPr algn="just"/>
            <a:r>
              <a:rPr lang="en-US" b="1" dirty="0" smtClean="0"/>
              <a:t>Student Number: 2100723312</a:t>
            </a:r>
            <a:endParaRPr lang="en-US" b="1" dirty="0"/>
          </a:p>
        </p:txBody>
      </p:sp>
    </p:spTree>
    <p:extLst>
      <p:ext uri="{BB962C8B-B14F-4D97-AF65-F5344CB8AC3E}">
        <p14:creationId xmlns:p14="http://schemas.microsoft.com/office/powerpoint/2010/main" val="365243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Sampling </a:t>
            </a:r>
            <a:endParaRPr lang="en-US" b="1" dirty="0"/>
          </a:p>
        </p:txBody>
      </p:sp>
      <p:sp>
        <p:nvSpPr>
          <p:cNvPr id="3" name="Content Placeholder 2"/>
          <p:cNvSpPr>
            <a:spLocks noGrp="1"/>
          </p:cNvSpPr>
          <p:nvPr>
            <p:ph idx="1"/>
          </p:nvPr>
        </p:nvSpPr>
        <p:spPr>
          <a:xfrm>
            <a:off x="838200" y="1864814"/>
            <a:ext cx="10515600" cy="4351338"/>
          </a:xfrm>
        </p:spPr>
        <p:txBody>
          <a:bodyPr/>
          <a:lstStyle/>
          <a:p>
            <a:r>
              <a:rPr lang="en-US" b="1" dirty="0" smtClean="0"/>
              <a:t>Target Population: Women in Paloch </a:t>
            </a:r>
            <a:r>
              <a:rPr lang="en-US" b="1" dirty="0" err="1" smtClean="0"/>
              <a:t>Payam</a:t>
            </a:r>
            <a:endParaRPr lang="en-US" b="1" dirty="0" smtClean="0"/>
          </a:p>
          <a:p>
            <a:r>
              <a:rPr lang="en-US" b="1" dirty="0" smtClean="0"/>
              <a:t>Sex disaggregated data of Population in Paloch </a:t>
            </a:r>
            <a:r>
              <a:rPr lang="en-US" b="1" dirty="0" err="1" smtClean="0"/>
              <a:t>Payam</a:t>
            </a:r>
            <a:r>
              <a:rPr lang="en-US" b="1" dirty="0" smtClean="0"/>
              <a:t>:??</a:t>
            </a:r>
          </a:p>
          <a:p>
            <a:r>
              <a:rPr lang="en-US" b="1" dirty="0" smtClean="0"/>
              <a:t>Population of </a:t>
            </a:r>
            <a:r>
              <a:rPr lang="en-US" b="1" dirty="0" err="1" smtClean="0"/>
              <a:t>Melut</a:t>
            </a:r>
            <a:r>
              <a:rPr lang="en-US" b="1" dirty="0" smtClean="0"/>
              <a:t> County: 125,533 (SSNBS, 2020)</a:t>
            </a:r>
          </a:p>
          <a:p>
            <a:pPr marL="0" indent="0">
              <a:buNone/>
            </a:pPr>
            <a:r>
              <a:rPr lang="en-US" b="1" dirty="0" smtClean="0"/>
              <a:t>Sampling Procedure:</a:t>
            </a:r>
          </a:p>
          <a:p>
            <a:pPr algn="just"/>
            <a:r>
              <a:rPr lang="en-US" b="1" dirty="0" smtClean="0"/>
              <a:t>This research will adopt purposive sampling procedure because of its </a:t>
            </a:r>
            <a:r>
              <a:rPr lang="en-US" b="1" dirty="0"/>
              <a:t>a</a:t>
            </a:r>
            <a:r>
              <a:rPr lang="en-US" b="1" dirty="0" smtClean="0"/>
              <a:t>bility to select </a:t>
            </a:r>
            <a:r>
              <a:rPr lang="en-US" b="1" dirty="0"/>
              <a:t>the </a:t>
            </a:r>
            <a:r>
              <a:rPr lang="en-US" b="1" dirty="0" smtClean="0"/>
              <a:t>best-fit respondents based on </a:t>
            </a:r>
            <a:r>
              <a:rPr lang="en-US" b="1" dirty="0"/>
              <a:t>their knowledge </a:t>
            </a:r>
            <a:r>
              <a:rPr lang="en-US" b="1" dirty="0" smtClean="0"/>
              <a:t>of the topic under investigation</a:t>
            </a:r>
          </a:p>
          <a:p>
            <a:pPr marL="0" indent="0">
              <a:buNone/>
            </a:pPr>
            <a:endParaRPr lang="en-US" b="1" dirty="0" smtClean="0"/>
          </a:p>
          <a:p>
            <a:pPr marL="0" indent="0">
              <a:buNone/>
            </a:pPr>
            <a:endParaRPr lang="en-US" b="1" dirty="0"/>
          </a:p>
        </p:txBody>
      </p:sp>
      <p:sp>
        <p:nvSpPr>
          <p:cNvPr id="4" name="AutoShape 2" descr="Sample-Size-Formula"/>
          <p:cNvSpPr>
            <a:spLocks noChangeAspect="1" noChangeArrowheads="1"/>
          </p:cNvSpPr>
          <p:nvPr/>
        </p:nvSpPr>
        <p:spPr bwMode="auto">
          <a:xfrm>
            <a:off x="155575" y="-105274"/>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2503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Sample Size Determination</a:t>
            </a:r>
            <a:r>
              <a:rPr lang="en-US" b="1" dirty="0"/>
              <a:t/>
            </a:r>
            <a:br>
              <a:rPr lang="en-US" b="1" dirty="0"/>
            </a:br>
            <a:endParaRPr lang="en-US" b="1" dirty="0"/>
          </a:p>
        </p:txBody>
      </p:sp>
      <p:sp>
        <p:nvSpPr>
          <p:cNvPr id="4" name="AutoShape 2" descr="Sample-Size-Formula"/>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fontScale="92500"/>
          </a:bodyPr>
          <a:lstStyle/>
          <a:p>
            <a:endParaRPr lang="en-US" dirty="0" smtClean="0"/>
          </a:p>
          <a:p>
            <a:endParaRPr lang="en-US" dirty="0"/>
          </a:p>
          <a:p>
            <a:endParaRPr lang="en-US" dirty="0" smtClean="0"/>
          </a:p>
          <a:p>
            <a:endParaRPr lang="en-US" dirty="0"/>
          </a:p>
          <a:p>
            <a:pPr marL="0" indent="0">
              <a:buNone/>
            </a:pPr>
            <a:r>
              <a:rPr lang="en-US" b="1" dirty="0" smtClean="0"/>
              <a:t>Where;</a:t>
            </a:r>
          </a:p>
          <a:p>
            <a:pPr marL="0" indent="0">
              <a:buNone/>
            </a:pPr>
            <a:r>
              <a:rPr lang="en-US" b="1" dirty="0" smtClean="0"/>
              <a:t>N= Population Size</a:t>
            </a:r>
          </a:p>
          <a:p>
            <a:pPr marL="0" indent="0">
              <a:buNone/>
            </a:pPr>
            <a:r>
              <a:rPr lang="en-US" b="1" dirty="0" smtClean="0"/>
              <a:t>Z=</a:t>
            </a:r>
            <a:r>
              <a:rPr lang="en-US" b="1" dirty="0"/>
              <a:t>Critical value of the normal distribution at the required confidence </a:t>
            </a:r>
            <a:r>
              <a:rPr lang="en-US" b="1" dirty="0" smtClean="0"/>
              <a:t>level</a:t>
            </a:r>
          </a:p>
          <a:p>
            <a:pPr marL="0" indent="0">
              <a:buNone/>
            </a:pPr>
            <a:r>
              <a:rPr lang="en-US" b="1" dirty="0"/>
              <a:t>p = Sample proportion,</a:t>
            </a:r>
          </a:p>
          <a:p>
            <a:pPr marL="0" indent="0">
              <a:buNone/>
            </a:pPr>
            <a:r>
              <a:rPr lang="en-US" b="1" dirty="0"/>
              <a:t>e = Margin of error</a:t>
            </a:r>
          </a:p>
          <a:p>
            <a:pPr marL="0" indent="0">
              <a:buNone/>
            </a:pPr>
            <a:endParaRPr lang="en-US" dirty="0"/>
          </a:p>
        </p:txBody>
      </p:sp>
      <p:pic>
        <p:nvPicPr>
          <p:cNvPr id="5" name="Picture 4"/>
          <p:cNvPicPr>
            <a:picLocks noChangeAspect="1"/>
          </p:cNvPicPr>
          <p:nvPr/>
        </p:nvPicPr>
        <p:blipFill>
          <a:blip r:embed="rId2"/>
          <a:stretch>
            <a:fillRect/>
          </a:stretch>
        </p:blipFill>
        <p:spPr>
          <a:xfrm>
            <a:off x="526869" y="1123404"/>
            <a:ext cx="9753600" cy="2769327"/>
          </a:xfrm>
          <a:prstGeom prst="rect">
            <a:avLst/>
          </a:prstGeom>
        </p:spPr>
      </p:pic>
    </p:spTree>
    <p:extLst>
      <p:ext uri="{BB962C8B-B14F-4D97-AF65-F5344CB8AC3E}">
        <p14:creationId xmlns:p14="http://schemas.microsoft.com/office/powerpoint/2010/main" val="1811295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Methods of Data Collection</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The following methods will be used;</a:t>
            </a:r>
          </a:p>
          <a:p>
            <a:r>
              <a:rPr lang="en-US" b="1" dirty="0" smtClean="0"/>
              <a:t>Focus Group Discussions</a:t>
            </a:r>
          </a:p>
          <a:p>
            <a:r>
              <a:rPr lang="en-US" b="1" dirty="0" smtClean="0"/>
              <a:t>Key Informant interviews</a:t>
            </a:r>
          </a:p>
          <a:p>
            <a:r>
              <a:rPr lang="en-US" b="1" dirty="0" smtClean="0"/>
              <a:t>Any other methods that may be deemed appropriate</a:t>
            </a:r>
          </a:p>
          <a:p>
            <a:pPr marL="0" indent="0">
              <a:buNone/>
            </a:pPr>
            <a:r>
              <a:rPr lang="en-US" b="1" dirty="0" smtClean="0"/>
              <a:t>Data Collection Tools</a:t>
            </a:r>
          </a:p>
          <a:p>
            <a:r>
              <a:rPr lang="en-US" b="1" dirty="0" smtClean="0"/>
              <a:t>Focus Group Discussion Guide</a:t>
            </a:r>
          </a:p>
          <a:p>
            <a:r>
              <a:rPr lang="en-US" b="1" dirty="0" smtClean="0"/>
              <a:t>Interview Guide</a:t>
            </a:r>
          </a:p>
          <a:p>
            <a:r>
              <a:rPr lang="en-US" b="1" dirty="0" smtClean="0"/>
              <a:t>Any other tool that may be deemed appropriate</a:t>
            </a:r>
            <a:endParaRPr lang="en-US" b="1" dirty="0"/>
          </a:p>
        </p:txBody>
      </p:sp>
    </p:spTree>
    <p:extLst>
      <p:ext uri="{BB962C8B-B14F-4D97-AF65-F5344CB8AC3E}">
        <p14:creationId xmlns:p14="http://schemas.microsoft.com/office/powerpoint/2010/main" val="3232648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Analysis techniques</a:t>
            </a:r>
            <a:endParaRPr lang="en-US" b="1" dirty="0"/>
          </a:p>
        </p:txBody>
      </p:sp>
      <p:sp>
        <p:nvSpPr>
          <p:cNvPr id="3" name="Content Placeholder 2"/>
          <p:cNvSpPr>
            <a:spLocks noGrp="1"/>
          </p:cNvSpPr>
          <p:nvPr>
            <p:ph idx="1"/>
          </p:nvPr>
        </p:nvSpPr>
        <p:spPr/>
        <p:txBody>
          <a:bodyPr/>
          <a:lstStyle/>
          <a:p>
            <a:pPr marL="0" indent="0">
              <a:buNone/>
            </a:pPr>
            <a:r>
              <a:rPr lang="en-US" b="1" dirty="0" smtClean="0"/>
              <a:t>This proposal will use the following techniques for data analysis;</a:t>
            </a:r>
          </a:p>
          <a:p>
            <a:r>
              <a:rPr lang="en-US" b="1" dirty="0"/>
              <a:t>G</a:t>
            </a:r>
            <a:r>
              <a:rPr lang="en-US" b="1" dirty="0" smtClean="0"/>
              <a:t>rounded </a:t>
            </a:r>
            <a:r>
              <a:rPr lang="en-US" b="1" dirty="0"/>
              <a:t>theory, </a:t>
            </a:r>
            <a:endParaRPr lang="en-US" b="1" dirty="0" smtClean="0"/>
          </a:p>
          <a:p>
            <a:r>
              <a:rPr lang="en-US" b="1" dirty="0"/>
              <a:t>I</a:t>
            </a:r>
            <a:r>
              <a:rPr lang="en-US" b="1" dirty="0" smtClean="0"/>
              <a:t>nterpretative </a:t>
            </a:r>
            <a:r>
              <a:rPr lang="en-US" b="1" dirty="0"/>
              <a:t>phenomenological analysis</a:t>
            </a:r>
            <a:r>
              <a:rPr lang="en-US" b="1" dirty="0" smtClean="0"/>
              <a:t>,</a:t>
            </a:r>
          </a:p>
          <a:p>
            <a:r>
              <a:rPr lang="en-US" b="1" dirty="0"/>
              <a:t>T</a:t>
            </a:r>
            <a:r>
              <a:rPr lang="en-US" b="1" dirty="0" smtClean="0"/>
              <a:t>ext </a:t>
            </a:r>
            <a:r>
              <a:rPr lang="en-US" b="1" dirty="0"/>
              <a:t>interpretation (e.g. thematic coding) </a:t>
            </a:r>
          </a:p>
        </p:txBody>
      </p:sp>
    </p:spTree>
    <p:extLst>
      <p:ext uri="{BB962C8B-B14F-4D97-AF65-F5344CB8AC3E}">
        <p14:creationId xmlns:p14="http://schemas.microsoft.com/office/powerpoint/2010/main" val="994011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Ethical consideration</a:t>
            </a:r>
            <a:endParaRPr lang="en-US" b="1" dirty="0"/>
          </a:p>
        </p:txBody>
      </p:sp>
      <p:sp>
        <p:nvSpPr>
          <p:cNvPr id="3" name="Content Placeholder 2"/>
          <p:cNvSpPr>
            <a:spLocks noGrp="1"/>
          </p:cNvSpPr>
          <p:nvPr>
            <p:ph idx="1"/>
          </p:nvPr>
        </p:nvSpPr>
        <p:spPr/>
        <p:txBody>
          <a:bodyPr/>
          <a:lstStyle/>
          <a:p>
            <a:pPr algn="just"/>
            <a:r>
              <a:rPr lang="en-US" b="1" dirty="0"/>
              <a:t>Ethical considerations in research are a set of principles that guide </a:t>
            </a:r>
            <a:r>
              <a:rPr lang="en-US" b="1" dirty="0" smtClean="0"/>
              <a:t> </a:t>
            </a:r>
            <a:r>
              <a:rPr lang="en-US" b="1" dirty="0"/>
              <a:t>research designs and </a:t>
            </a:r>
            <a:r>
              <a:rPr lang="en-US" b="1" dirty="0" smtClean="0"/>
              <a:t>practices.</a:t>
            </a:r>
          </a:p>
          <a:p>
            <a:pPr algn="just"/>
            <a:r>
              <a:rPr lang="en-US" b="1" dirty="0" smtClean="0"/>
              <a:t>There will be voluntary </a:t>
            </a:r>
            <a:r>
              <a:rPr lang="en-US" b="1" dirty="0"/>
              <a:t>participation, informed consent, anonymity, confidentiality, </a:t>
            </a:r>
            <a:r>
              <a:rPr lang="en-US" b="1" dirty="0" smtClean="0"/>
              <a:t>no harm</a:t>
            </a:r>
            <a:r>
              <a:rPr lang="en-US" b="1" dirty="0"/>
              <a:t>, </a:t>
            </a:r>
            <a:r>
              <a:rPr lang="en-US" b="1" dirty="0" smtClean="0"/>
              <a:t>among others.</a:t>
            </a:r>
            <a:endParaRPr lang="en-US" b="1" dirty="0"/>
          </a:p>
        </p:txBody>
      </p:sp>
    </p:spTree>
    <p:extLst>
      <p:ext uri="{BB962C8B-B14F-4D97-AF65-F5344CB8AC3E}">
        <p14:creationId xmlns:p14="http://schemas.microsoft.com/office/powerpoint/2010/main" val="2946402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References</a:t>
            </a:r>
            <a:endParaRPr lang="en-US" b="1" dirty="0"/>
          </a:p>
        </p:txBody>
      </p:sp>
      <p:sp>
        <p:nvSpPr>
          <p:cNvPr id="3" name="Content Placeholder 2"/>
          <p:cNvSpPr>
            <a:spLocks noGrp="1"/>
          </p:cNvSpPr>
          <p:nvPr>
            <p:ph idx="1"/>
          </p:nvPr>
        </p:nvSpPr>
        <p:spPr/>
        <p:txBody>
          <a:bodyPr/>
          <a:lstStyle/>
          <a:p>
            <a:pPr algn="just"/>
            <a:r>
              <a:rPr lang="en-US" b="1" dirty="0"/>
              <a:t>Bank, W. (2006). Bank, W. (2006). Experiences with Oil Funds: Institutional and Financial Aspects,. Washington: World Bank</a:t>
            </a:r>
            <a:r>
              <a:rPr lang="en-US" b="1" dirty="0" smtClean="0"/>
              <a:t>.</a:t>
            </a:r>
          </a:p>
          <a:p>
            <a:pPr algn="just"/>
            <a:r>
              <a:rPr lang="en-US" b="1" dirty="0" err="1"/>
              <a:t>Darkwah</a:t>
            </a:r>
            <a:r>
              <a:rPr lang="en-US" b="1" dirty="0"/>
              <a:t>, A. K. ( 2012). THE IMPACT OF OIL AND GAS DISCOVERY AND EXPLORATION ON COMMUNITIES WITH EMPHASIS ON WOMEN. . Department of Sociology University of Ghana </a:t>
            </a:r>
            <a:r>
              <a:rPr lang="en-US" b="1" dirty="0" err="1"/>
              <a:t>Legon</a:t>
            </a:r>
            <a:r>
              <a:rPr lang="en-US" b="1" dirty="0"/>
              <a:t>. </a:t>
            </a:r>
            <a:endParaRPr lang="en-US" b="1" dirty="0" smtClean="0"/>
          </a:p>
          <a:p>
            <a:pPr algn="just"/>
            <a:r>
              <a:rPr lang="en-US" b="1" dirty="0" err="1"/>
              <a:t>Ngabiirwe</a:t>
            </a:r>
            <a:r>
              <a:rPr lang="en-US" b="1" dirty="0"/>
              <a:t>, W. (2014). An in-depth Research on Oil and Gas Extraction Industry in East Africa: An African Feminist Perspective. . </a:t>
            </a:r>
            <a:r>
              <a:rPr lang="en-US" b="1" dirty="0" err="1"/>
              <a:t>Akima</a:t>
            </a:r>
            <a:r>
              <a:rPr lang="en-US" b="1" dirty="0"/>
              <a:t> Mama </a:t>
            </a:r>
            <a:r>
              <a:rPr lang="en-US" b="1" dirty="0" err="1"/>
              <a:t>Wa</a:t>
            </a:r>
            <a:r>
              <a:rPr lang="en-US" b="1" dirty="0"/>
              <a:t> </a:t>
            </a:r>
            <a:r>
              <a:rPr lang="en-US" b="1" dirty="0" err="1"/>
              <a:t>Afrika</a:t>
            </a:r>
            <a:r>
              <a:rPr lang="en-US" b="1" dirty="0"/>
              <a:t>. </a:t>
            </a:r>
            <a:endParaRPr lang="en-US" b="1" dirty="0" smtClean="0"/>
          </a:p>
          <a:p>
            <a:pPr algn="just"/>
            <a:r>
              <a:rPr lang="en-US" b="1" dirty="0"/>
              <a:t>Ross, M. L. (2008). Oil, Islam and Women. Cambridge University press</a:t>
            </a:r>
            <a:r>
              <a:rPr lang="en-US" dirty="0"/>
              <a:t>.</a:t>
            </a:r>
          </a:p>
        </p:txBody>
      </p:sp>
    </p:spTree>
    <p:extLst>
      <p:ext uri="{BB962C8B-B14F-4D97-AF65-F5344CB8AC3E}">
        <p14:creationId xmlns:p14="http://schemas.microsoft.com/office/powerpoint/2010/main" val="164308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Thank You</a:t>
            </a:r>
            <a:endParaRPr lang="en-US" b="1" dirty="0"/>
          </a:p>
        </p:txBody>
      </p:sp>
    </p:spTree>
    <p:extLst>
      <p:ext uri="{BB962C8B-B14F-4D97-AF65-F5344CB8AC3E}">
        <p14:creationId xmlns:p14="http://schemas.microsoft.com/office/powerpoint/2010/main" val="191604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Background of the study</a:t>
            </a:r>
            <a:endParaRPr lang="en-US" b="1" dirty="0"/>
          </a:p>
        </p:txBody>
      </p:sp>
      <p:sp>
        <p:nvSpPr>
          <p:cNvPr id="3" name="Content Placeholder 2"/>
          <p:cNvSpPr>
            <a:spLocks noGrp="1"/>
          </p:cNvSpPr>
          <p:nvPr>
            <p:ph idx="1"/>
          </p:nvPr>
        </p:nvSpPr>
        <p:spPr>
          <a:xfrm>
            <a:off x="838200" y="1358537"/>
            <a:ext cx="10515600" cy="4818426"/>
          </a:xfrm>
        </p:spPr>
        <p:txBody>
          <a:bodyPr/>
          <a:lstStyle/>
          <a:p>
            <a:pPr algn="just"/>
            <a:r>
              <a:rPr lang="en-US" b="1" dirty="0"/>
              <a:t>Globally, the discovery of oil fuels the global economy because it presents an opportunity to earn </a:t>
            </a:r>
            <a:r>
              <a:rPr lang="en-US" b="1" dirty="0" smtClean="0"/>
              <a:t>revenues </a:t>
            </a:r>
            <a:r>
              <a:rPr lang="en-US" b="1" dirty="0"/>
              <a:t>to finance the development of physical and social infrastructures, such as better and cheaper transportation; improved health care systems; better education facilities; and creation of employment opportunities, among others. Due to the huge financial gains that accrue from this industry, the discovery of oil in any location, particularly developing countries, is greeted with great optimism (</a:t>
            </a:r>
            <a:r>
              <a:rPr lang="en-US" b="1" dirty="0" err="1"/>
              <a:t>Darkwah</a:t>
            </a:r>
            <a:r>
              <a:rPr lang="en-US" b="1" dirty="0"/>
              <a:t>, 2012; </a:t>
            </a:r>
            <a:r>
              <a:rPr lang="en-US" b="1" dirty="0" err="1"/>
              <a:t>Ngabiirwe</a:t>
            </a:r>
            <a:r>
              <a:rPr lang="en-US" b="1" dirty="0"/>
              <a:t>, 2014). </a:t>
            </a:r>
          </a:p>
          <a:p>
            <a:endParaRPr lang="en-US" dirty="0"/>
          </a:p>
        </p:txBody>
      </p:sp>
    </p:spTree>
    <p:extLst>
      <p:ext uri="{BB962C8B-B14F-4D97-AF65-F5344CB8AC3E}">
        <p14:creationId xmlns:p14="http://schemas.microsoft.com/office/powerpoint/2010/main" val="4282951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4893647"/>
          </a:xfrm>
          <a:prstGeom prst="rect">
            <a:avLst/>
          </a:prstGeom>
        </p:spPr>
        <p:txBody>
          <a:bodyPr>
            <a:spAutoFit/>
          </a:bodyPr>
          <a:lstStyle/>
          <a:p>
            <a:pPr algn="just"/>
            <a:r>
              <a:rPr lang="en-US" sz="2400" b="1" dirty="0">
                <a:latin typeface="Times New Roman" panose="02020603050405020304" pitchFamily="18" charset="0"/>
                <a:ea typeface="Calibri" panose="020F0502020204030204" pitchFamily="34" charset="0"/>
              </a:rPr>
              <a:t>The literature of oil production around the world </a:t>
            </a:r>
            <a:r>
              <a:rPr lang="en-US" sz="2400" b="1" dirty="0" smtClean="0">
                <a:latin typeface="Times New Roman" panose="02020603050405020304" pitchFamily="18" charset="0"/>
                <a:ea typeface="Calibri" panose="020F0502020204030204" pitchFamily="34" charset="0"/>
              </a:rPr>
              <a:t>shows mixed </a:t>
            </a:r>
            <a:r>
              <a:rPr lang="en-US" sz="2400" b="1" dirty="0">
                <a:latin typeface="Times New Roman" panose="02020603050405020304" pitchFamily="18" charset="0"/>
                <a:ea typeface="Calibri" panose="020F0502020204030204" pitchFamily="34" charset="0"/>
              </a:rPr>
              <a:t>results. The study conducted in 2006 by the World Bank shows that in countries </a:t>
            </a:r>
            <a:r>
              <a:rPr lang="en-US" sz="2400" b="1" dirty="0" smtClean="0">
                <a:latin typeface="Times New Roman" panose="02020603050405020304" pitchFamily="18" charset="0"/>
                <a:ea typeface="Calibri" panose="020F0502020204030204" pitchFamily="34" charset="0"/>
              </a:rPr>
              <a:t>in Global North such </a:t>
            </a:r>
            <a:r>
              <a:rPr lang="en-US" sz="2400" b="1" dirty="0">
                <a:latin typeface="Times New Roman" panose="02020603050405020304" pitchFamily="18" charset="0"/>
                <a:ea typeface="Calibri" panose="020F0502020204030204" pitchFamily="34" charset="0"/>
              </a:rPr>
              <a:t>as </a:t>
            </a:r>
            <a:r>
              <a:rPr lang="en-US" sz="2400" b="1" dirty="0" smtClean="0">
                <a:latin typeface="Times New Roman" panose="02020603050405020304" pitchFamily="18" charset="0"/>
                <a:ea typeface="Calibri" panose="020F0502020204030204" pitchFamily="34" charset="0"/>
              </a:rPr>
              <a:t>USA, Australia, Norway, among others, oil production greatly improves the </a:t>
            </a:r>
            <a:r>
              <a:rPr lang="en-US" sz="2400" b="1" dirty="0">
                <a:latin typeface="Times New Roman" panose="02020603050405020304" pitchFamily="18" charset="0"/>
                <a:ea typeface="Calibri" panose="020F0502020204030204" pitchFamily="34" charset="0"/>
              </a:rPr>
              <a:t>socioeconomic conditions of women </a:t>
            </a:r>
            <a:r>
              <a:rPr lang="en-US" sz="2400" b="1" dirty="0" smtClean="0">
                <a:latin typeface="Times New Roman" panose="02020603050405020304" pitchFamily="18" charset="0"/>
                <a:ea typeface="Calibri" panose="020F0502020204030204" pitchFamily="34" charset="0"/>
              </a:rPr>
              <a:t>(Bank</a:t>
            </a:r>
            <a:r>
              <a:rPr lang="en-US" sz="2400" b="1" dirty="0">
                <a:latin typeface="Times New Roman" panose="02020603050405020304" pitchFamily="18" charset="0"/>
                <a:ea typeface="Calibri" panose="020F0502020204030204" pitchFamily="34" charset="0"/>
              </a:rPr>
              <a:t>, 2006). Women are able to access schools; attain employment opportunities; obtain political representation in the governments; enjoy women rights; access the reproductive health facilities and rights</a:t>
            </a:r>
            <a:r>
              <a:rPr lang="en-US" sz="2400" b="1" dirty="0" smtClean="0">
                <a:latin typeface="Times New Roman" panose="02020603050405020304" pitchFamily="18" charset="0"/>
                <a:ea typeface="Calibri" panose="020F0502020204030204" pitchFamily="34" charset="0"/>
              </a:rPr>
              <a:t>; </a:t>
            </a:r>
            <a:r>
              <a:rPr lang="en-US" sz="2400" b="1" dirty="0">
                <a:latin typeface="Times New Roman" panose="02020603050405020304" pitchFamily="18" charset="0"/>
                <a:ea typeface="Calibri" panose="020F0502020204030204" pitchFamily="34" charset="0"/>
              </a:rPr>
              <a:t>provision of appropriate childcare facilities, among others</a:t>
            </a:r>
            <a:endParaRPr lang="en-US" sz="2400" b="1" dirty="0"/>
          </a:p>
        </p:txBody>
      </p:sp>
    </p:spTree>
    <p:extLst>
      <p:ext uri="{BB962C8B-B14F-4D97-AF65-F5344CB8AC3E}">
        <p14:creationId xmlns:p14="http://schemas.microsoft.com/office/powerpoint/2010/main" val="2754530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195943"/>
            <a:ext cx="10515600" cy="4232367"/>
          </a:xfrm>
        </p:spPr>
        <p:txBody>
          <a:bodyPr>
            <a:noAutofit/>
          </a:bodyPr>
          <a:lstStyle/>
          <a:p>
            <a:pPr algn="just"/>
            <a:r>
              <a:rPr lang="en-US" sz="3600" b="1" dirty="0" smtClean="0"/>
              <a:t>In the Global South, especially Sub-Saharan Africa, generally, men tend to enjoy socioeconomic benefits of oil production such as employment opportunities, education opportunities, business opportunities, among others  while women are discriminated, excluded and mostly grapple with displacement, pollution, precarious health conditions, abject poverty, prostitution, among others (Ross, 2008)</a:t>
            </a:r>
            <a:endParaRPr lang="en-US" sz="3600" b="1" dirty="0"/>
          </a:p>
        </p:txBody>
      </p:sp>
      <p:sp>
        <p:nvSpPr>
          <p:cNvPr id="3" name="Text Placeholder 2"/>
          <p:cNvSpPr>
            <a:spLocks noGrp="1"/>
          </p:cNvSpPr>
          <p:nvPr>
            <p:ph type="body" idx="1"/>
          </p:nvPr>
        </p:nvSpPr>
        <p:spPr>
          <a:xfrm>
            <a:off x="831850" y="5852160"/>
            <a:ext cx="10515600" cy="297456"/>
          </a:xfrm>
        </p:spPr>
        <p:txBody>
          <a:bodyPr>
            <a:normAutofit fontScale="62500" lnSpcReduction="20000"/>
          </a:bodyPr>
          <a:lstStyle/>
          <a:p>
            <a:endParaRPr lang="en-US" sz="2800" dirty="0"/>
          </a:p>
        </p:txBody>
      </p:sp>
    </p:spTree>
    <p:extLst>
      <p:ext uri="{BB962C8B-B14F-4D97-AF65-F5344CB8AC3E}">
        <p14:creationId xmlns:p14="http://schemas.microsoft.com/office/powerpoint/2010/main" val="113991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Statement of Problem</a:t>
            </a:r>
            <a:endParaRPr lang="en-US" b="1" dirty="0"/>
          </a:p>
        </p:txBody>
      </p:sp>
      <p:sp>
        <p:nvSpPr>
          <p:cNvPr id="3" name="Content Placeholder 2"/>
          <p:cNvSpPr>
            <a:spLocks noGrp="1"/>
          </p:cNvSpPr>
          <p:nvPr>
            <p:ph idx="1"/>
          </p:nvPr>
        </p:nvSpPr>
        <p:spPr/>
        <p:txBody>
          <a:bodyPr/>
          <a:lstStyle/>
          <a:p>
            <a:pPr algn="just"/>
            <a:r>
              <a:rPr lang="en-US" b="1" dirty="0"/>
              <a:t>O</a:t>
            </a:r>
            <a:r>
              <a:rPr lang="en-US" b="1" dirty="0" smtClean="0"/>
              <a:t>il </a:t>
            </a:r>
            <a:r>
              <a:rPr lang="en-US" b="1" dirty="0"/>
              <a:t>production boosted the provision of employment and education </a:t>
            </a:r>
            <a:r>
              <a:rPr lang="en-US" b="1" dirty="0" smtClean="0"/>
              <a:t>opportunities for the locals; increase income, health </a:t>
            </a:r>
            <a:r>
              <a:rPr lang="en-US" b="1" dirty="0"/>
              <a:t>facilities; water and sanitation facilities; creation of business opportunities; </a:t>
            </a:r>
            <a:r>
              <a:rPr lang="en-US" b="1" dirty="0" smtClean="0"/>
              <a:t> </a:t>
            </a:r>
            <a:r>
              <a:rPr lang="en-US" b="1" dirty="0"/>
              <a:t>improvement of security and safety, among others so as to enhance the socioeconomic </a:t>
            </a:r>
            <a:r>
              <a:rPr lang="en-US" b="1" dirty="0" smtClean="0"/>
              <a:t>wellbeing </a:t>
            </a:r>
            <a:r>
              <a:rPr lang="en-US" b="1" dirty="0"/>
              <a:t>of local communities in oil producing </a:t>
            </a:r>
            <a:r>
              <a:rPr lang="en-US" b="1" dirty="0" smtClean="0"/>
              <a:t>areas, including Paloch.</a:t>
            </a:r>
          </a:p>
          <a:p>
            <a:pPr algn="just"/>
            <a:r>
              <a:rPr lang="en-US" b="1" dirty="0"/>
              <a:t>Are women able to access these socioeconomic benefits equally with men? Are there existing institutional mechanisms put in place to ensure women’s enjoyment of these socioeconomic benefits of oil production without being discriminated? </a:t>
            </a:r>
          </a:p>
        </p:txBody>
      </p:sp>
    </p:spTree>
    <p:extLst>
      <p:ext uri="{BB962C8B-B14F-4D97-AF65-F5344CB8AC3E}">
        <p14:creationId xmlns:p14="http://schemas.microsoft.com/office/powerpoint/2010/main" val="2891363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Therefore, this research proposal intends to answer these questions.</a:t>
            </a:r>
            <a:endParaRPr lang="en-US"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1439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lstStyle/>
          <a:p>
            <a:pPr marL="0" indent="0" algn="just">
              <a:buNone/>
            </a:pPr>
            <a:r>
              <a:rPr lang="en-US" b="1" dirty="0" smtClean="0"/>
              <a:t>The </a:t>
            </a:r>
            <a:r>
              <a:rPr lang="en-US" b="1" dirty="0"/>
              <a:t>overall objective of this research is to assess the accessibility of women to employment opportunities, education opportunities, health facilities and social support which accrue from oil production; and to establish whether there are existing institutional mechanisms put in place to ensure that women are not discriminated in accessing the stated socio-economic benefits in Paloch Area. </a:t>
            </a:r>
          </a:p>
          <a:p>
            <a:pPr marL="0" indent="0">
              <a:buNone/>
            </a:pPr>
            <a:endParaRPr lang="en-US" b="1" dirty="0"/>
          </a:p>
        </p:txBody>
      </p:sp>
    </p:spTree>
    <p:extLst>
      <p:ext uri="{BB962C8B-B14F-4D97-AF65-F5344CB8AC3E}">
        <p14:creationId xmlns:p14="http://schemas.microsoft.com/office/powerpoint/2010/main" val="2287590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Specific objectives</a:t>
            </a:r>
            <a:endParaRPr lang="en-US" b="1" dirty="0"/>
          </a:p>
        </p:txBody>
      </p:sp>
      <p:sp>
        <p:nvSpPr>
          <p:cNvPr id="3" name="Content Placeholder 2"/>
          <p:cNvSpPr>
            <a:spLocks noGrp="1"/>
          </p:cNvSpPr>
          <p:nvPr>
            <p:ph idx="1"/>
          </p:nvPr>
        </p:nvSpPr>
        <p:spPr/>
        <p:txBody>
          <a:bodyPr/>
          <a:lstStyle/>
          <a:p>
            <a:pPr lvl="0" algn="just"/>
            <a:r>
              <a:rPr lang="en-US" b="1" dirty="0"/>
              <a:t>To assess the accessibility of women to employment opportunities, education opportunities, health facilities and social support which accrue from oil production in Paloch Area.</a:t>
            </a:r>
          </a:p>
          <a:p>
            <a:pPr lvl="0" algn="just"/>
            <a:r>
              <a:rPr lang="en-US" b="1" dirty="0"/>
              <a:t>To establish whether there are underlying institutional mechanisms put in place to ensure that women are not discriminated in accessing the stated socioeconomic benefits of oil production in Paloch </a:t>
            </a:r>
          </a:p>
          <a:p>
            <a:pPr lvl="0" algn="just"/>
            <a:r>
              <a:rPr lang="en-US" b="1" dirty="0"/>
              <a:t>Identify how oil production has transformed women in Paloch socially and economically and how this transformation affects their lives</a:t>
            </a:r>
          </a:p>
        </p:txBody>
      </p:sp>
    </p:spTree>
    <p:extLst>
      <p:ext uri="{BB962C8B-B14F-4D97-AF65-F5344CB8AC3E}">
        <p14:creationId xmlns:p14="http://schemas.microsoft.com/office/powerpoint/2010/main" val="103482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Methodology</a:t>
            </a:r>
            <a:r>
              <a:rPr lang="en-US" b="1" dirty="0"/>
              <a:t/>
            </a:r>
            <a:br>
              <a:rPr lang="en-US" b="1" dirty="0"/>
            </a:br>
            <a:r>
              <a:rPr lang="en-US" b="1" dirty="0" smtClean="0"/>
              <a:t>Research Design</a:t>
            </a:r>
            <a:endParaRPr lang="en-US" b="1" dirty="0"/>
          </a:p>
        </p:txBody>
      </p:sp>
      <p:sp>
        <p:nvSpPr>
          <p:cNvPr id="3" name="Content Placeholder 2"/>
          <p:cNvSpPr>
            <a:spLocks noGrp="1"/>
          </p:cNvSpPr>
          <p:nvPr>
            <p:ph idx="1"/>
          </p:nvPr>
        </p:nvSpPr>
        <p:spPr/>
        <p:txBody>
          <a:bodyPr/>
          <a:lstStyle/>
          <a:p>
            <a:pPr marL="0" indent="0" algn="just">
              <a:buNone/>
            </a:pPr>
            <a:r>
              <a:rPr lang="en-US" b="1" dirty="0" smtClean="0"/>
              <a:t>This research proposal will adopt qualitative approach because it allows respondents to express their feelings, opinions, and experiences.</a:t>
            </a:r>
          </a:p>
          <a:p>
            <a:pPr marL="0" indent="0" algn="just">
              <a:buNone/>
            </a:pPr>
            <a:r>
              <a:rPr lang="en-US" b="1" dirty="0" smtClean="0"/>
              <a:t>Data Sources:</a:t>
            </a:r>
          </a:p>
          <a:p>
            <a:pPr marL="0" indent="0" algn="just">
              <a:buNone/>
            </a:pPr>
            <a:r>
              <a:rPr lang="en-US" b="1" dirty="0" smtClean="0"/>
              <a:t>Both primary and secondary sources of data will be used.</a:t>
            </a:r>
          </a:p>
          <a:p>
            <a:pPr marL="0" indent="0" algn="just">
              <a:buNone/>
            </a:pPr>
            <a:r>
              <a:rPr lang="en-US" b="1" dirty="0" smtClean="0"/>
              <a:t>Secondary Sources: Articles related to women and Oil production will be reviewed</a:t>
            </a:r>
          </a:p>
          <a:p>
            <a:pPr marL="0" indent="0" algn="just">
              <a:buNone/>
            </a:pPr>
            <a:r>
              <a:rPr lang="en-US" b="1" dirty="0" smtClean="0"/>
              <a:t>Primary Source: Collection of data from Paloch </a:t>
            </a:r>
            <a:r>
              <a:rPr lang="en-US" b="1" dirty="0" err="1" smtClean="0"/>
              <a:t>Payam</a:t>
            </a:r>
            <a:endParaRPr lang="en-US" b="1" dirty="0"/>
          </a:p>
        </p:txBody>
      </p:sp>
      <p:sp>
        <p:nvSpPr>
          <p:cNvPr id="4" name="Rectangle 3"/>
          <p:cNvSpPr/>
          <p:nvPr/>
        </p:nvSpPr>
        <p:spPr>
          <a:xfrm>
            <a:off x="3048000" y="2967335"/>
            <a:ext cx="6096000" cy="369332"/>
          </a:xfrm>
          <a:prstGeom prst="rect">
            <a:avLst/>
          </a:prstGeom>
        </p:spPr>
        <p:txBody>
          <a:bodyPr>
            <a:spAutoFit/>
          </a:bodyPr>
          <a:lstStyle/>
          <a:p>
            <a:r>
              <a:rPr lang="en-US" b="1" dirty="0">
                <a:solidFill>
                  <a:srgbClr val="111111"/>
                </a:solidFill>
                <a:latin typeface="Roboto"/>
              </a:rPr>
              <a:t> </a:t>
            </a:r>
            <a:endParaRPr lang="en-US" dirty="0"/>
          </a:p>
        </p:txBody>
      </p:sp>
    </p:spTree>
    <p:extLst>
      <p:ext uri="{BB962C8B-B14F-4D97-AF65-F5344CB8AC3E}">
        <p14:creationId xmlns:p14="http://schemas.microsoft.com/office/powerpoint/2010/main" val="998465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902</Words>
  <Application>Microsoft Office PowerPoint</Application>
  <PresentationFormat>Widescreen</PresentationFormat>
  <Paragraphs>66</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Roboto</vt:lpstr>
      <vt:lpstr>Times New Roman</vt:lpstr>
      <vt:lpstr>Office Theme</vt:lpstr>
      <vt:lpstr>Research Proposal</vt:lpstr>
      <vt:lpstr>Background of the study</vt:lpstr>
      <vt:lpstr>PowerPoint Presentation</vt:lpstr>
      <vt:lpstr>In the Global South, especially Sub-Saharan Africa, generally, men tend to enjoy socioeconomic benefits of oil production such as employment opportunities, education opportunities, business opportunities, among others  while women are discriminated, excluded and mostly grapple with displacement, pollution, precarious health conditions, abject poverty, prostitution, among others (Ross, 2008)</vt:lpstr>
      <vt:lpstr>Statement of Problem</vt:lpstr>
      <vt:lpstr>Therefore, this research proposal intends to answer these questions.</vt:lpstr>
      <vt:lpstr>Objectives</vt:lpstr>
      <vt:lpstr>Specific objectives</vt:lpstr>
      <vt:lpstr>Methodology Research Design</vt:lpstr>
      <vt:lpstr>Sampling </vt:lpstr>
      <vt:lpstr>Sample Size Determination </vt:lpstr>
      <vt:lpstr>Methods of Data Collection</vt:lpstr>
      <vt:lpstr>Data Analysis techniques</vt:lpstr>
      <vt:lpstr>Ethical consideration</vt:lpstr>
      <vt:lpstr>References</vt:lpstr>
      <vt:lpstr>Thank You</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Proposal</dc:title>
  <dc:creator>Dell</dc:creator>
  <cp:lastModifiedBy>user</cp:lastModifiedBy>
  <cp:revision>21</cp:revision>
  <dcterms:created xsi:type="dcterms:W3CDTF">2022-10-07T18:38:32Z</dcterms:created>
  <dcterms:modified xsi:type="dcterms:W3CDTF">2022-10-10T07:32:54Z</dcterms:modified>
</cp:coreProperties>
</file>