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1" r:id="rId3"/>
    <p:sldId id="257" r:id="rId4"/>
    <p:sldId id="258" r:id="rId5"/>
    <p:sldId id="260" r:id="rId6"/>
    <p:sldId id="263"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p:cViewPr varScale="1">
        <p:scale>
          <a:sx n="69" d="100"/>
          <a:sy n="69" d="100"/>
        </p:scale>
        <p:origin x="560"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10/8/2022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10/8/2022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p:push dir="u"/>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5926C-A423-4B86-8BE2-D11C9D59D822}"/>
              </a:ext>
            </a:extLst>
          </p:cNvPr>
          <p:cNvSpPr>
            <a:spLocks noGrp="1"/>
          </p:cNvSpPr>
          <p:nvPr>
            <p:ph type="ctrTitle"/>
          </p:nvPr>
        </p:nvSpPr>
        <p:spPr>
          <a:xfrm>
            <a:off x="1069848" y="1298448"/>
            <a:ext cx="7315200" cy="3255264"/>
          </a:xfrm>
        </p:spPr>
        <p:txBody>
          <a:bodyPr anchor="t">
            <a:noAutofit/>
          </a:bodyPr>
          <a:lstStyle/>
          <a:p>
            <a:pPr>
              <a:lnSpc>
                <a:spcPct val="100000"/>
              </a:lnSpc>
            </a:pPr>
            <a:r>
              <a:rPr lang="en-US" sz="3200" dirty="0">
                <a:latin typeface="Times New Roman" panose="02020603050405020304" pitchFamily="18" charset="0"/>
                <a:cs typeface="Times New Roman" panose="02020603050405020304" pitchFamily="18" charset="0"/>
              </a:rPr>
              <a:t>ASSESSING THE IMPACTS OF SOLAR ENERGY ON WOMEN’S SOCIOECONOMIC STATUS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Case Study: Gurei Residential Area</a:t>
            </a:r>
            <a:endParaRPr lang="en-SS" sz="32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58C0F4B0-65D0-468B-8593-00300BFAC04E}"/>
              </a:ext>
            </a:extLst>
          </p:cNvPr>
          <p:cNvSpPr>
            <a:spLocks noGrp="1"/>
          </p:cNvSpPr>
          <p:nvPr>
            <p:ph type="subTitle" idx="1"/>
          </p:nvPr>
        </p:nvSpPr>
        <p:spPr>
          <a:xfrm>
            <a:off x="1100015" y="4670246"/>
            <a:ext cx="7315200" cy="914400"/>
          </a:xfrm>
        </p:spPr>
        <p:txBody>
          <a:bodyPr>
            <a:normAutofit/>
          </a:bodyPr>
          <a:lstStyle/>
          <a:p>
            <a:r>
              <a:rPr lang="en-US" sz="2400" dirty="0">
                <a:latin typeface="Times New Roman" panose="02020603050405020304" pitchFamily="18" charset="0"/>
                <a:cs typeface="Times New Roman" panose="02020603050405020304" pitchFamily="18" charset="0"/>
              </a:rPr>
              <a:t>By Suzan Nafisa Isaac</a:t>
            </a:r>
          </a:p>
          <a:p>
            <a:r>
              <a:rPr lang="en-US" sz="2400" dirty="0">
                <a:latin typeface="Times New Roman" panose="02020603050405020304" pitchFamily="18" charset="0"/>
                <a:cs typeface="Times New Roman" panose="02020603050405020304" pitchFamily="18" charset="0"/>
              </a:rPr>
              <a:t>Supervisor: Dr. David </a:t>
            </a:r>
            <a:r>
              <a:rPr lang="en-US" sz="2400" dirty="0" err="1">
                <a:latin typeface="Times New Roman" panose="02020603050405020304" pitchFamily="18" charset="0"/>
                <a:cs typeface="Times New Roman" panose="02020603050405020304" pitchFamily="18" charset="0"/>
              </a:rPr>
              <a:t>Mugambe</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Mpiima</a:t>
            </a:r>
            <a:endParaRPr lang="en-S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0797182"/>
      </p:ext>
    </p:extLst>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B7B88-D029-4206-B0A2-8E9488A77D14}"/>
              </a:ext>
            </a:extLst>
          </p:cNvPr>
          <p:cNvSpPr>
            <a:spLocks noGrp="1"/>
          </p:cNvSpPr>
          <p:nvPr>
            <p:ph type="title"/>
          </p:nvPr>
        </p:nvSpPr>
        <p:spPr>
          <a:xfrm>
            <a:off x="252919" y="1123837"/>
            <a:ext cx="2947482" cy="4601183"/>
          </a:xfrm>
        </p:spPr>
        <p:txBody>
          <a:bodyPr/>
          <a:lstStyle/>
          <a:p>
            <a:r>
              <a:rPr lang="en-US" dirty="0">
                <a:latin typeface="Times New Roman" panose="02020603050405020304" pitchFamily="18" charset="0"/>
                <a:cs typeface="Times New Roman" panose="02020603050405020304" pitchFamily="18" charset="0"/>
              </a:rPr>
              <a:t>Introduction</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3B166FB-57DF-427C-90ED-291578DF2987}"/>
              </a:ext>
            </a:extLst>
          </p:cNvPr>
          <p:cNvSpPr>
            <a:spLocks noGrp="1"/>
          </p:cNvSpPr>
          <p:nvPr>
            <p:ph idx="1"/>
          </p:nvPr>
        </p:nvSpPr>
        <p:spPr>
          <a:xfrm>
            <a:off x="3667027" y="829558"/>
            <a:ext cx="7880808" cy="5307291"/>
          </a:xfrm>
        </p:spPr>
        <p:txBody>
          <a:bodyPr>
            <a:normAutofit/>
          </a:bodyPr>
          <a:lstStyle/>
          <a:p>
            <a:r>
              <a:rPr lang="en-US" sz="2200" dirty="0">
                <a:latin typeface="Times New Roman" panose="02020603050405020304" pitchFamily="18" charset="0"/>
                <a:cs typeface="Times New Roman" panose="02020603050405020304" pitchFamily="18" charset="0"/>
              </a:rPr>
              <a:t>Women globally face the greatest burden of not having access to modern energy.</a:t>
            </a:r>
          </a:p>
          <a:p>
            <a:r>
              <a:rPr lang="en-US" sz="2200" dirty="0">
                <a:latin typeface="Times New Roman" panose="02020603050405020304" pitchFamily="18" charset="0"/>
                <a:cs typeface="Times New Roman" panose="02020603050405020304" pitchFamily="18" charset="0"/>
              </a:rPr>
              <a:t>They are the very group walking for long hours to collect fire fuel and are the ones ingesting harmful air pollution from kerosene/firewood as they cook.</a:t>
            </a:r>
          </a:p>
          <a:p>
            <a:r>
              <a:rPr lang="en-US" sz="2200" dirty="0">
                <a:latin typeface="Times New Roman" panose="02020603050405020304" pitchFamily="18" charset="0"/>
                <a:cs typeface="Times New Roman" panose="02020603050405020304" pitchFamily="18" charset="0"/>
              </a:rPr>
              <a:t>The World Bank reports that a billion people live their lives without electricity (Calderwood, 2019), and about 3 million people lack access to clean-cooking solutions and are exposed to dangerous levels of air pollution (WHO, 2021). </a:t>
            </a:r>
          </a:p>
          <a:p>
            <a:r>
              <a:rPr lang="en-US" sz="2200" dirty="0">
                <a:latin typeface="Times New Roman" panose="02020603050405020304" pitchFamily="18" charset="0"/>
                <a:cs typeface="Times New Roman" panose="02020603050405020304" pitchFamily="18" charset="0"/>
              </a:rPr>
              <a:t>Underrepresentation of women globally in the energy sector for example, only 32% (IRENA, 2019). </a:t>
            </a:r>
          </a:p>
          <a:p>
            <a:r>
              <a:rPr lang="en-US" sz="2200" dirty="0">
                <a:latin typeface="Times New Roman" panose="02020603050405020304" pitchFamily="18" charset="0"/>
                <a:cs typeface="Times New Roman" panose="02020603050405020304" pitchFamily="18" charset="0"/>
              </a:rPr>
              <a:t>And 26.3% of the solar workforce are women according to the Solar Foundation report of 2018 (</a:t>
            </a:r>
            <a:r>
              <a:rPr lang="en-US" sz="2200" dirty="0" err="1">
                <a:latin typeface="Times New Roman" panose="02020603050405020304" pitchFamily="18" charset="0"/>
                <a:cs typeface="Times New Roman" panose="02020603050405020304" pitchFamily="18" charset="0"/>
              </a:rPr>
              <a:t>Symmonds</a:t>
            </a:r>
            <a:r>
              <a:rPr lang="en-US" sz="2200" dirty="0">
                <a:latin typeface="Times New Roman" panose="02020603050405020304" pitchFamily="18" charset="0"/>
                <a:cs typeface="Times New Roman" panose="02020603050405020304" pitchFamily="18" charset="0"/>
              </a:rPr>
              <a:t> &amp; </a:t>
            </a:r>
            <a:r>
              <a:rPr lang="en-US" sz="2200" dirty="0" err="1">
                <a:latin typeface="Times New Roman" panose="02020603050405020304" pitchFamily="18" charset="0"/>
                <a:cs typeface="Times New Roman" panose="02020603050405020304" pitchFamily="18" charset="0"/>
              </a:rPr>
              <a:t>Kenuckey</a:t>
            </a:r>
            <a:r>
              <a:rPr lang="en-US" sz="2200" dirty="0">
                <a:latin typeface="Times New Roman" panose="02020603050405020304" pitchFamily="18" charset="0"/>
                <a:cs typeface="Times New Roman" panose="02020603050405020304" pitchFamily="18" charset="0"/>
              </a:rPr>
              <a:t>, 2022).</a:t>
            </a:r>
          </a:p>
          <a:p>
            <a:endParaRPr lang="en-S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271367"/>
      </p:ext>
    </p:extLst>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67E54-6030-45BD-A60D-177E7B8C07EC}"/>
              </a:ext>
            </a:extLst>
          </p:cNvPr>
          <p:cNvSpPr>
            <a:spLocks noGrp="1"/>
          </p:cNvSpPr>
          <p:nvPr>
            <p:ph type="title"/>
          </p:nvPr>
        </p:nvSpPr>
        <p:spPr>
          <a:xfrm>
            <a:off x="207388" y="1095866"/>
            <a:ext cx="2922311" cy="4192571"/>
          </a:xfrm>
        </p:spPr>
        <p:txBody>
          <a:bodyPr/>
          <a:lstStyle/>
          <a:p>
            <a:r>
              <a:rPr lang="en-US" dirty="0">
                <a:latin typeface="Times New Roman" panose="02020603050405020304" pitchFamily="18" charset="0"/>
                <a:cs typeface="Times New Roman" panose="02020603050405020304" pitchFamily="18" charset="0"/>
              </a:rPr>
              <a:t>Motivation/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Research Problem</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1B73D22-8B5C-42AC-B457-BA4504F6BC28}"/>
              </a:ext>
            </a:extLst>
          </p:cNvPr>
          <p:cNvSpPr>
            <a:spLocks noGrp="1"/>
          </p:cNvSpPr>
          <p:nvPr>
            <p:ph idx="1"/>
          </p:nvPr>
        </p:nvSpPr>
        <p:spPr>
          <a:xfrm>
            <a:off x="3685881" y="848411"/>
            <a:ext cx="7498588" cy="5307291"/>
          </a:xfrm>
        </p:spPr>
        <p:txBody>
          <a:bodyPr>
            <a:normAutofit fontScale="92500" lnSpcReduction="20000"/>
          </a:bodyPr>
          <a:lstStyle/>
          <a:p>
            <a:r>
              <a:rPr lang="en-US" sz="2400" dirty="0">
                <a:latin typeface="Times New Roman" panose="02020603050405020304" pitchFamily="18" charset="0"/>
                <a:cs typeface="Times New Roman" panose="02020603050405020304" pitchFamily="18" charset="0"/>
              </a:rPr>
              <a:t>A lot of South Sudanese lack access to clean energy and most of these are women.</a:t>
            </a:r>
          </a:p>
          <a:p>
            <a:r>
              <a:rPr lang="en-US" sz="2400" dirty="0">
                <a:latin typeface="Times New Roman" panose="02020603050405020304" pitchFamily="18" charset="0"/>
                <a:cs typeface="Times New Roman" panose="02020603050405020304" pitchFamily="18" charset="0"/>
              </a:rPr>
              <a:t>The women walk for long hours to secure fuel woods , and this makes them lose a lot of opportunities. </a:t>
            </a:r>
          </a:p>
          <a:p>
            <a:r>
              <a:rPr lang="en-US" sz="2400" dirty="0">
                <a:latin typeface="Times New Roman" panose="02020603050405020304" pitchFamily="18" charset="0"/>
                <a:cs typeface="Times New Roman" panose="02020603050405020304" pitchFamily="18" charset="0"/>
              </a:rPr>
              <a:t>According to UNOCHA, 6.1 million people have either inadequate or lack of access to clean energy, and 50-54% of these are women (UNOCHA, 2022).</a:t>
            </a:r>
          </a:p>
          <a:p>
            <a:r>
              <a:rPr lang="en-US" sz="2400" dirty="0">
                <a:latin typeface="Times New Roman" panose="02020603050405020304" pitchFamily="18" charset="0"/>
                <a:cs typeface="Times New Roman" panose="02020603050405020304" pitchFamily="18" charset="0"/>
              </a:rPr>
              <a:t>The country’s access to energy is very low as only 22,000 households are connected to the local grids, represented by 1% (IRENA, 2021). </a:t>
            </a:r>
          </a:p>
          <a:p>
            <a:r>
              <a:rPr lang="en-US" sz="2400" dirty="0">
                <a:latin typeface="Times New Roman" panose="02020603050405020304" pitchFamily="18" charset="0"/>
                <a:cs typeface="Times New Roman" panose="02020603050405020304" pitchFamily="18" charset="0"/>
              </a:rPr>
              <a:t>The country largely depends on bioenergy yet it has the capacity to install and distribute solar energy both within the city and the rural areas since South Sudan has an ample sunshine.</a:t>
            </a:r>
          </a:p>
          <a:p>
            <a:r>
              <a:rPr lang="en-US" sz="2400" dirty="0">
                <a:latin typeface="Times New Roman" panose="02020603050405020304" pitchFamily="18" charset="0"/>
                <a:cs typeface="Times New Roman" panose="02020603050405020304" pitchFamily="18" charset="0"/>
              </a:rPr>
              <a:t>Therefore, assessing the impacts of solar energy will help in recommending solutions towards enabling women have access to clean energy and opportunities in the solar sector.</a:t>
            </a:r>
          </a:p>
        </p:txBody>
      </p:sp>
    </p:spTree>
    <p:extLst>
      <p:ext uri="{BB962C8B-B14F-4D97-AF65-F5344CB8AC3E}">
        <p14:creationId xmlns:p14="http://schemas.microsoft.com/office/powerpoint/2010/main" val="3061612248"/>
      </p:ext>
    </p:extLst>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FF1C-CB32-45A1-AD0C-83485B29FF63}"/>
              </a:ext>
            </a:extLst>
          </p:cNvPr>
          <p:cNvSpPr>
            <a:spLocks noGrp="1"/>
          </p:cNvSpPr>
          <p:nvPr>
            <p:ph type="title"/>
          </p:nvPr>
        </p:nvSpPr>
        <p:spPr>
          <a:xfrm>
            <a:off x="226243" y="1168924"/>
            <a:ext cx="2974158" cy="4556096"/>
          </a:xfrm>
        </p:spPr>
        <p:txBody>
          <a:bodyPr/>
          <a:lstStyle/>
          <a:p>
            <a:r>
              <a:rPr lang="en-US" dirty="0">
                <a:latin typeface="Times New Roman" panose="02020603050405020304" pitchFamily="18" charset="0"/>
                <a:cs typeface="Times New Roman" panose="02020603050405020304" pitchFamily="18" charset="0"/>
              </a:rPr>
              <a:t>General Objective &amp; Specific Objectives</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C402B62-F95A-4081-B430-F3228D0EFAA3}"/>
              </a:ext>
            </a:extLst>
          </p:cNvPr>
          <p:cNvSpPr>
            <a:spLocks noGrp="1"/>
          </p:cNvSpPr>
          <p:nvPr>
            <p:ph idx="1"/>
          </p:nvPr>
        </p:nvSpPr>
        <p:spPr>
          <a:xfrm>
            <a:off x="3591612" y="659876"/>
            <a:ext cx="7592856" cy="5759778"/>
          </a:xfrm>
        </p:spPr>
        <p:txBody>
          <a:bodyPr>
            <a:normAutofit/>
          </a:bodyPr>
          <a:lstStyle/>
          <a:p>
            <a:pPr marL="0" indent="0">
              <a:buNone/>
            </a:pPr>
            <a:r>
              <a:rPr lang="en-US" sz="2400" b="1" dirty="0">
                <a:latin typeface="Times New Roman" panose="02020603050405020304" pitchFamily="18" charset="0"/>
                <a:cs typeface="Times New Roman" panose="02020603050405020304" pitchFamily="18" charset="0"/>
              </a:rPr>
              <a:t>General Objective; </a:t>
            </a:r>
          </a:p>
          <a:p>
            <a:pPr lvl="1"/>
            <a:r>
              <a:rPr lang="en-US" sz="2400" dirty="0">
                <a:latin typeface="Times New Roman" panose="02020603050405020304" pitchFamily="18" charset="0"/>
                <a:cs typeface="Times New Roman" panose="02020603050405020304" pitchFamily="18" charset="0"/>
              </a:rPr>
              <a:t>To assess the impacts of solar energy on women’s socioeconomic status in Gurei Residential Area (Nyarkenyi Payam) Juba County, South Sudan.</a:t>
            </a:r>
          </a:p>
          <a:p>
            <a:pPr marL="0" indent="0">
              <a:buNone/>
            </a:pPr>
            <a:r>
              <a:rPr lang="en-US" sz="2400" b="1" dirty="0">
                <a:latin typeface="Times New Roman" panose="02020603050405020304" pitchFamily="18" charset="0"/>
                <a:cs typeface="Times New Roman" panose="02020603050405020304" pitchFamily="18" charset="0"/>
              </a:rPr>
              <a:t>Specific Objectives;</a:t>
            </a:r>
          </a:p>
          <a:p>
            <a:pPr lvl="1"/>
            <a:r>
              <a:rPr lang="en-US" sz="2400" dirty="0">
                <a:latin typeface="Times New Roman" panose="02020603050405020304" pitchFamily="18" charset="0"/>
                <a:cs typeface="Times New Roman" panose="02020603050405020304" pitchFamily="18" charset="0"/>
              </a:rPr>
              <a:t>To determine the impacts of solar energy on women’s socioeconomic status in Gurei Residential area (Nyarkenyi Payam) Juba County, South Sudan.</a:t>
            </a:r>
          </a:p>
          <a:p>
            <a:pPr lvl="1"/>
            <a:r>
              <a:rPr lang="en-US" sz="2400" dirty="0">
                <a:latin typeface="Times New Roman" panose="02020603050405020304" pitchFamily="18" charset="0"/>
                <a:cs typeface="Times New Roman" panose="02020603050405020304" pitchFamily="18" charset="0"/>
              </a:rPr>
              <a:t>To examine socio-cultural factors affecting women from accessing solar energy services in Gurei Residential area (Nyarkenyi Payam) Juba County, South Sudan.</a:t>
            </a:r>
          </a:p>
          <a:p>
            <a:pPr lvl="1"/>
            <a:r>
              <a:rPr lang="en-US" sz="2400" dirty="0">
                <a:latin typeface="Times New Roman" panose="02020603050405020304" pitchFamily="18" charset="0"/>
                <a:cs typeface="Times New Roman" panose="02020603050405020304" pitchFamily="18" charset="0"/>
              </a:rPr>
              <a:t>To Assess the influence women make in the solar energy sector in Gurei Residential area (Nyarkenyi Payam) Juba County, South Sudan.</a:t>
            </a:r>
            <a:endParaRPr lang="en-SS" sz="2400" dirty="0">
              <a:latin typeface="Times New Roman" panose="02020603050405020304" pitchFamily="18" charset="0"/>
              <a:cs typeface="Times New Roman" panose="02020603050405020304" pitchFamily="18" charset="0"/>
            </a:endParaRPr>
          </a:p>
          <a:p>
            <a:endParaRPr lang="en-S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467391"/>
      </p:ext>
    </p:extLst>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D7B3-7846-4C2B-9D3C-B14827FAD3BF}"/>
              </a:ext>
            </a:extLst>
          </p:cNvPr>
          <p:cNvSpPr>
            <a:spLocks noGrp="1"/>
          </p:cNvSpPr>
          <p:nvPr>
            <p:ph type="title"/>
          </p:nvPr>
        </p:nvSpPr>
        <p:spPr>
          <a:xfrm>
            <a:off x="263951" y="1150070"/>
            <a:ext cx="2936450" cy="4574950"/>
          </a:xfrm>
        </p:spPr>
        <p:txBody>
          <a:bodyPr/>
          <a:lstStyle/>
          <a:p>
            <a:r>
              <a:rPr lang="en-US" dirty="0">
                <a:latin typeface="Times New Roman" panose="02020603050405020304" pitchFamily="18" charset="0"/>
                <a:cs typeface="Times New Roman" panose="02020603050405020304" pitchFamily="18" charset="0"/>
              </a:rPr>
              <a:t>Methodology</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48C1715-2FC6-4AB5-A371-61EE5BE67B09}"/>
              </a:ext>
            </a:extLst>
          </p:cNvPr>
          <p:cNvSpPr>
            <a:spLocks noGrp="1"/>
          </p:cNvSpPr>
          <p:nvPr>
            <p:ph idx="1"/>
          </p:nvPr>
        </p:nvSpPr>
        <p:spPr>
          <a:xfrm>
            <a:off x="3723588" y="725863"/>
            <a:ext cx="7460880" cy="5542961"/>
          </a:xfrm>
        </p:spPr>
        <p:txBody>
          <a:bodyPr>
            <a:normAutofit lnSpcReduction="10000"/>
          </a:bodyPr>
          <a:lstStyle/>
          <a:p>
            <a:r>
              <a:rPr lang="en-US" sz="2400" dirty="0">
                <a:latin typeface="Times New Roman" panose="02020603050405020304" pitchFamily="18" charset="0"/>
                <a:cs typeface="Times New Roman" panose="02020603050405020304" pitchFamily="18" charset="0"/>
              </a:rPr>
              <a:t>This research will use a qualitative research methodology, because a qualitative research focuses on interpreting and understanding the respondents who have accepted to participate in the study, and also seeks an answer to “How” and “Why” something is done.</a:t>
            </a:r>
          </a:p>
          <a:p>
            <a:r>
              <a:rPr lang="en-US" sz="2400" b="1" dirty="0">
                <a:latin typeface="Times New Roman" panose="02020603050405020304" pitchFamily="18" charset="0"/>
                <a:cs typeface="Times New Roman" panose="02020603050405020304" pitchFamily="18" charset="0"/>
              </a:rPr>
              <a:t>Research approach, </a:t>
            </a:r>
            <a:r>
              <a:rPr lang="en-US" sz="2400" dirty="0">
                <a:latin typeface="Times New Roman" panose="02020603050405020304" pitchFamily="18" charset="0"/>
                <a:cs typeface="Times New Roman" panose="02020603050405020304" pitchFamily="18" charset="0"/>
              </a:rPr>
              <a:t>the approach will be an inductive since this allows the researcher to interact with the researchee (that person being researched).</a:t>
            </a:r>
          </a:p>
          <a:p>
            <a:r>
              <a:rPr lang="en-US" sz="2400" b="1" dirty="0">
                <a:latin typeface="Times New Roman" panose="02020603050405020304" pitchFamily="18" charset="0"/>
                <a:cs typeface="Times New Roman" panose="02020603050405020304" pitchFamily="18" charset="0"/>
              </a:rPr>
              <a:t>Study design, </a:t>
            </a:r>
            <a:r>
              <a:rPr lang="en-US" sz="2400" dirty="0">
                <a:latin typeface="Times New Roman" panose="02020603050405020304" pitchFamily="18" charset="0"/>
                <a:cs typeface="Times New Roman" panose="02020603050405020304" pitchFamily="18" charset="0"/>
              </a:rPr>
              <a:t>this study will use a case study research design, because it uses observations and interviews to draw information from multiple sources in order to understand and gain concrete, contextual, in-depth knowledge about the research topic.</a:t>
            </a:r>
          </a:p>
          <a:p>
            <a:r>
              <a:rPr lang="en-US" sz="2400" b="1" dirty="0"/>
              <a:t>Study area/site, </a:t>
            </a:r>
            <a:r>
              <a:rPr lang="en-US" sz="2400" dirty="0"/>
              <a:t>the study will be carried out in Gurei residential area (Nyarkenyi Payam) Juba county, South Sudan.</a:t>
            </a:r>
          </a:p>
        </p:txBody>
      </p:sp>
    </p:spTree>
    <p:extLst>
      <p:ext uri="{BB962C8B-B14F-4D97-AF65-F5344CB8AC3E}">
        <p14:creationId xmlns:p14="http://schemas.microsoft.com/office/powerpoint/2010/main" val="1813715087"/>
      </p:ext>
    </p:extLst>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A1BB2-63EA-4FAD-B1D6-C6CA507CE0E9}"/>
              </a:ext>
            </a:extLst>
          </p:cNvPr>
          <p:cNvSpPr>
            <a:spLocks noGrp="1"/>
          </p:cNvSpPr>
          <p:nvPr>
            <p:ph type="title"/>
          </p:nvPr>
        </p:nvSpPr>
        <p:spPr>
          <a:xfrm>
            <a:off x="226243" y="1065229"/>
            <a:ext cx="2974158" cy="4659791"/>
          </a:xfrm>
        </p:spPr>
        <p:txBody>
          <a:bodyPr/>
          <a:lstStyle/>
          <a:p>
            <a:r>
              <a:rPr lang="en-US" dirty="0">
                <a:latin typeface="Times New Roman" panose="02020603050405020304" pitchFamily="18" charset="0"/>
                <a:cs typeface="Times New Roman" panose="02020603050405020304" pitchFamily="18" charset="0"/>
              </a:rPr>
              <a:t>Methodology Cont’d.</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1C29E0E2-B374-4682-B1D4-D6BA5BB6D93C}"/>
              </a:ext>
            </a:extLst>
          </p:cNvPr>
          <p:cNvSpPr>
            <a:spLocks noGrp="1"/>
          </p:cNvSpPr>
          <p:nvPr>
            <p:ph idx="1"/>
          </p:nvPr>
        </p:nvSpPr>
        <p:spPr>
          <a:xfrm>
            <a:off x="3846136" y="904972"/>
            <a:ext cx="7338332" cy="5354426"/>
          </a:xfrm>
        </p:spPr>
        <p:txBody>
          <a:bodyPr>
            <a:normAutofit/>
          </a:bodyPr>
          <a:lstStyle/>
          <a:p>
            <a:r>
              <a:rPr lang="en-US" sz="2400" b="1" dirty="0">
                <a:latin typeface="Times New Roman" panose="02020603050405020304" pitchFamily="18" charset="0"/>
                <a:cs typeface="Times New Roman" panose="02020603050405020304" pitchFamily="18" charset="0"/>
              </a:rPr>
              <a:t>Study population, </a:t>
            </a:r>
            <a:r>
              <a:rPr lang="en-US" sz="2400" dirty="0">
                <a:latin typeface="Times New Roman" panose="02020603050405020304" pitchFamily="18" charset="0"/>
                <a:cs typeface="Times New Roman" panose="02020603050405020304" pitchFamily="18" charset="0"/>
              </a:rPr>
              <a:t>this study will focus on women residing in Gurei Residential area especially in homes with rooftop solar panels, SunGate Solar Company Ltd and key local leaders working in the oil and gas industry.</a:t>
            </a:r>
          </a:p>
          <a:p>
            <a:r>
              <a:rPr lang="en-US" sz="2400" b="1" dirty="0">
                <a:latin typeface="Times New Roman" panose="02020603050405020304" pitchFamily="18" charset="0"/>
                <a:cs typeface="Times New Roman" panose="02020603050405020304" pitchFamily="18" charset="0"/>
              </a:rPr>
              <a:t>Data collection methods, </a:t>
            </a:r>
            <a:r>
              <a:rPr lang="en-US" sz="2400" dirty="0">
                <a:latin typeface="Times New Roman" panose="02020603050405020304" pitchFamily="18" charset="0"/>
                <a:cs typeface="Times New Roman" panose="02020603050405020304" pitchFamily="18" charset="0"/>
              </a:rPr>
              <a:t>this research will use semi-structured interview method (one-on-one interviews), observations to collect the information needed.</a:t>
            </a:r>
          </a:p>
          <a:p>
            <a:r>
              <a:rPr lang="en-US" sz="2400" b="1" dirty="0">
                <a:latin typeface="Times New Roman" panose="02020603050405020304" pitchFamily="18" charset="0"/>
                <a:cs typeface="Times New Roman" panose="02020603050405020304" pitchFamily="18" charset="0"/>
              </a:rPr>
              <a:t>Data analysis, </a:t>
            </a:r>
            <a:r>
              <a:rPr lang="en-US" sz="2400" dirty="0">
                <a:latin typeface="Times New Roman" panose="02020603050405020304" pitchFamily="18" charset="0"/>
                <a:cs typeface="Times New Roman" panose="02020603050405020304" pitchFamily="18" charset="0"/>
              </a:rPr>
              <a:t> this data will be analyzed using content analysis as it involves discussing the meaning of words, phrases and sentences of the data collected and then identify common themes.</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6765609"/>
      </p:ext>
    </p:extLst>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5D15C-FF1B-4132-AC7A-CF1674814C53}"/>
              </a:ext>
            </a:extLst>
          </p:cNvPr>
          <p:cNvSpPr>
            <a:spLocks noGrp="1"/>
          </p:cNvSpPr>
          <p:nvPr>
            <p:ph type="title"/>
          </p:nvPr>
        </p:nvSpPr>
        <p:spPr>
          <a:xfrm>
            <a:off x="273377" y="1074657"/>
            <a:ext cx="2927024" cy="4650364"/>
          </a:xfrm>
        </p:spPr>
        <p:txBody>
          <a:bodyPr/>
          <a:lstStyle/>
          <a:p>
            <a:r>
              <a:rPr lang="en-US" dirty="0">
                <a:latin typeface="Times New Roman" panose="02020603050405020304" pitchFamily="18" charset="0"/>
                <a:cs typeface="Times New Roman" panose="02020603050405020304" pitchFamily="18" charset="0"/>
              </a:rPr>
              <a:t>References</a:t>
            </a:r>
            <a:endParaRPr lang="en-S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73698E39-51D6-492E-858F-8AF9B08CB5AC}"/>
              </a:ext>
            </a:extLst>
          </p:cNvPr>
          <p:cNvSpPr>
            <a:spLocks noGrp="1"/>
          </p:cNvSpPr>
          <p:nvPr>
            <p:ph idx="1"/>
          </p:nvPr>
        </p:nvSpPr>
        <p:spPr>
          <a:xfrm>
            <a:off x="3930976" y="999240"/>
            <a:ext cx="7253491" cy="4985507"/>
          </a:xfrm>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Calderwood, I. (2019, June 18). </a:t>
            </a:r>
            <a:r>
              <a:rPr lang="en-US" sz="2400" i="1" dirty="0">
                <a:latin typeface="Times New Roman" panose="02020603050405020304" pitchFamily="18" charset="0"/>
                <a:cs typeface="Times New Roman" panose="02020603050405020304" pitchFamily="18" charset="0"/>
              </a:rPr>
              <a:t>4 Women Whose Lives Have Been Transformed by Solar Power in Africa — and How You Can Help Even More</a:t>
            </a:r>
            <a:r>
              <a:rPr lang="en-US" sz="2400" dirty="0">
                <a:latin typeface="Times New Roman" panose="02020603050405020304" pitchFamily="18" charset="0"/>
                <a:cs typeface="Times New Roman" panose="02020603050405020304" pitchFamily="18" charset="0"/>
              </a:rPr>
              <a:t>. Retrieved from www.globalcitizen.org/: https://www.globalcitizen.org/en/content/women-solar-energise-africa-impact-investing/</a:t>
            </a:r>
            <a:endParaRPr lang="en-S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IRENA. (2021). </a:t>
            </a:r>
            <a:r>
              <a:rPr lang="en-US" sz="2400" i="1" dirty="0">
                <a:latin typeface="Times New Roman" panose="02020603050405020304" pitchFamily="18" charset="0"/>
                <a:cs typeface="Times New Roman" panose="02020603050405020304" pitchFamily="18" charset="0"/>
              </a:rPr>
              <a:t>ENERGY PROFILE: South Sudan.</a:t>
            </a:r>
            <a:r>
              <a:rPr lang="en-US" sz="2400" dirty="0">
                <a:latin typeface="Times New Roman" panose="02020603050405020304" pitchFamily="18" charset="0"/>
                <a:cs typeface="Times New Roman" panose="02020603050405020304" pitchFamily="18" charset="0"/>
              </a:rPr>
              <a:t> International Renewable Energy Agency (IRENA).</a:t>
            </a:r>
            <a:endParaRPr lang="en-S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OCHA. (2022, February 28). </a:t>
            </a:r>
            <a:r>
              <a:rPr lang="en-US" sz="2400" i="1" dirty="0">
                <a:latin typeface="Times New Roman" panose="02020603050405020304" pitchFamily="18" charset="0"/>
                <a:cs typeface="Times New Roman" panose="02020603050405020304" pitchFamily="18" charset="0"/>
              </a:rPr>
              <a:t>South Sudan Humanitarian Needs Overview 2022 (February 2022)</a:t>
            </a:r>
            <a:r>
              <a:rPr lang="en-US" sz="2400" dirty="0">
                <a:latin typeface="Times New Roman" panose="02020603050405020304" pitchFamily="18" charset="0"/>
                <a:cs typeface="Times New Roman" panose="02020603050405020304" pitchFamily="18" charset="0"/>
              </a:rPr>
              <a:t>. Retrieved from reliefweb.int: https://reliefweb.int/report/south-sudan/south-sudan-humanitarian-needs-overview-2022-february-2022#:~:text=In%202022%2C%20the%20humanitarian%20community,increase%20of%20600%2C000%20since%202021.</a:t>
            </a:r>
            <a:endParaRPr lang="en-S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WHO. (2021, September 22). </a:t>
            </a:r>
            <a:r>
              <a:rPr lang="en-US" sz="2400" i="1" dirty="0">
                <a:latin typeface="Times New Roman" panose="02020603050405020304" pitchFamily="18" charset="0"/>
                <a:cs typeface="Times New Roman" panose="02020603050405020304" pitchFamily="18" charset="0"/>
              </a:rPr>
              <a:t>Household air pollution and health</a:t>
            </a:r>
            <a:r>
              <a:rPr lang="en-US" sz="2400" dirty="0">
                <a:latin typeface="Times New Roman" panose="02020603050405020304" pitchFamily="18" charset="0"/>
                <a:cs typeface="Times New Roman" panose="02020603050405020304" pitchFamily="18" charset="0"/>
              </a:rPr>
              <a:t>. Retrieved from www.who.int: https://www.who.int/news-room/fact-sheets/detail/household-air-pollution-and-health.</a:t>
            </a:r>
            <a:endParaRPr lang="en-S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0808583"/>
      </p:ext>
    </p:extLst>
  </p:cSld>
  <p:clrMapOvr>
    <a:masterClrMapping/>
  </p:clrMapOvr>
  <p:transition>
    <p:push dir="u"/>
  </p:transition>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3227</TotalTime>
  <Words>759</Words>
  <Application>Microsoft Office PowerPoint</Application>
  <PresentationFormat>Widescreen</PresentationFormat>
  <Paragraphs>37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Corbel</vt:lpstr>
      <vt:lpstr>Times New Roman</vt:lpstr>
      <vt:lpstr>Wingdings 2</vt:lpstr>
      <vt:lpstr>Frame</vt:lpstr>
      <vt:lpstr>ASSESSING THE IMPACTS OF SOLAR ENERGY ON WOMEN’S SOCIOECONOMIC STATUS  Case Study: Gurei Residential Area</vt:lpstr>
      <vt:lpstr>Introduction</vt:lpstr>
      <vt:lpstr>Motivation/ Research Problem</vt:lpstr>
      <vt:lpstr>General Objective &amp; Specific Objectives</vt:lpstr>
      <vt:lpstr>Methodology</vt:lpstr>
      <vt:lpstr>Methodology Cont’d.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THE IMPACTS OF SOLAR ENERGY ON WOMEN’S SOCIOECONOMIC STATUS  CASE STUDY: GUREI RESIDENTIAL AREA</dc:title>
  <dc:creator>user</dc:creator>
  <cp:lastModifiedBy>user</cp:lastModifiedBy>
  <cp:revision>24</cp:revision>
  <dcterms:created xsi:type="dcterms:W3CDTF">2022-09-24T13:47:03Z</dcterms:created>
  <dcterms:modified xsi:type="dcterms:W3CDTF">2022-10-08T12:02:22Z</dcterms:modified>
</cp:coreProperties>
</file>