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3" r:id="rId4"/>
    <p:sldId id="258" r:id="rId5"/>
    <p:sldId id="260" r:id="rId6"/>
    <p:sldId id="261" r:id="rId7"/>
    <p:sldId id="262" r:id="rId8"/>
    <p:sldId id="281" r:id="rId9"/>
    <p:sldId id="279" r:id="rId10"/>
    <p:sldId id="287" r:id="rId11"/>
    <p:sldId id="282" r:id="rId12"/>
    <p:sldId id="286" r:id="rId13"/>
    <p:sldId id="263" r:id="rId14"/>
    <p:sldId id="272" r:id="rId15"/>
    <p:sldId id="266"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0"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434" autoAdjust="0"/>
  </p:normalViewPr>
  <p:slideViewPr>
    <p:cSldViewPr snapToGrid="0">
      <p:cViewPr varScale="1">
        <p:scale>
          <a:sx n="65" d="100"/>
          <a:sy n="65" d="100"/>
        </p:scale>
        <p:origin x="6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38BD0-91FF-4372-8A8B-EB79B969892C}"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6BDD9-E090-4ABE-900C-4BF25C3E5964}" type="slidenum">
              <a:rPr lang="en-US" smtClean="0"/>
              <a:t>‹#›</a:t>
            </a:fld>
            <a:endParaRPr lang="en-US"/>
          </a:p>
        </p:txBody>
      </p:sp>
    </p:spTree>
    <p:extLst>
      <p:ext uri="{BB962C8B-B14F-4D97-AF65-F5344CB8AC3E}">
        <p14:creationId xmlns:p14="http://schemas.microsoft.com/office/powerpoint/2010/main" val="77815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38BD0-91FF-4372-8A8B-EB79B969892C}"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6BDD9-E090-4ABE-900C-4BF25C3E5964}" type="slidenum">
              <a:rPr lang="en-US" smtClean="0"/>
              <a:t>‹#›</a:t>
            </a:fld>
            <a:endParaRPr lang="en-US"/>
          </a:p>
        </p:txBody>
      </p:sp>
    </p:spTree>
    <p:extLst>
      <p:ext uri="{BB962C8B-B14F-4D97-AF65-F5344CB8AC3E}">
        <p14:creationId xmlns:p14="http://schemas.microsoft.com/office/powerpoint/2010/main" val="243708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38BD0-91FF-4372-8A8B-EB79B969892C}"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6BDD9-E090-4ABE-900C-4BF25C3E5964}" type="slidenum">
              <a:rPr lang="en-US" smtClean="0"/>
              <a:t>‹#›</a:t>
            </a:fld>
            <a:endParaRPr lang="en-US"/>
          </a:p>
        </p:txBody>
      </p:sp>
    </p:spTree>
    <p:extLst>
      <p:ext uri="{BB962C8B-B14F-4D97-AF65-F5344CB8AC3E}">
        <p14:creationId xmlns:p14="http://schemas.microsoft.com/office/powerpoint/2010/main" val="141589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38BD0-91FF-4372-8A8B-EB79B969892C}"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6BDD9-E090-4ABE-900C-4BF25C3E5964}" type="slidenum">
              <a:rPr lang="en-US" smtClean="0"/>
              <a:t>‹#›</a:t>
            </a:fld>
            <a:endParaRPr lang="en-US"/>
          </a:p>
        </p:txBody>
      </p:sp>
    </p:spTree>
    <p:extLst>
      <p:ext uri="{BB962C8B-B14F-4D97-AF65-F5344CB8AC3E}">
        <p14:creationId xmlns:p14="http://schemas.microsoft.com/office/powerpoint/2010/main" val="166436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38BD0-91FF-4372-8A8B-EB79B969892C}"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6BDD9-E090-4ABE-900C-4BF25C3E5964}" type="slidenum">
              <a:rPr lang="en-US" smtClean="0"/>
              <a:t>‹#›</a:t>
            </a:fld>
            <a:endParaRPr lang="en-US"/>
          </a:p>
        </p:txBody>
      </p:sp>
    </p:spTree>
    <p:extLst>
      <p:ext uri="{BB962C8B-B14F-4D97-AF65-F5344CB8AC3E}">
        <p14:creationId xmlns:p14="http://schemas.microsoft.com/office/powerpoint/2010/main" val="296899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38BD0-91FF-4372-8A8B-EB79B969892C}"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6BDD9-E090-4ABE-900C-4BF25C3E5964}" type="slidenum">
              <a:rPr lang="en-US" smtClean="0"/>
              <a:t>‹#›</a:t>
            </a:fld>
            <a:endParaRPr lang="en-US"/>
          </a:p>
        </p:txBody>
      </p:sp>
    </p:spTree>
    <p:extLst>
      <p:ext uri="{BB962C8B-B14F-4D97-AF65-F5344CB8AC3E}">
        <p14:creationId xmlns:p14="http://schemas.microsoft.com/office/powerpoint/2010/main" val="341490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38BD0-91FF-4372-8A8B-EB79B969892C}"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76BDD9-E090-4ABE-900C-4BF25C3E5964}" type="slidenum">
              <a:rPr lang="en-US" smtClean="0"/>
              <a:t>‹#›</a:t>
            </a:fld>
            <a:endParaRPr lang="en-US"/>
          </a:p>
        </p:txBody>
      </p:sp>
    </p:spTree>
    <p:extLst>
      <p:ext uri="{BB962C8B-B14F-4D97-AF65-F5344CB8AC3E}">
        <p14:creationId xmlns:p14="http://schemas.microsoft.com/office/powerpoint/2010/main" val="374118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38BD0-91FF-4372-8A8B-EB79B969892C}"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76BDD9-E090-4ABE-900C-4BF25C3E5964}" type="slidenum">
              <a:rPr lang="en-US" smtClean="0"/>
              <a:t>‹#›</a:t>
            </a:fld>
            <a:endParaRPr lang="en-US"/>
          </a:p>
        </p:txBody>
      </p:sp>
    </p:spTree>
    <p:extLst>
      <p:ext uri="{BB962C8B-B14F-4D97-AF65-F5344CB8AC3E}">
        <p14:creationId xmlns:p14="http://schemas.microsoft.com/office/powerpoint/2010/main" val="334372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38BD0-91FF-4372-8A8B-EB79B969892C}"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76BDD9-E090-4ABE-900C-4BF25C3E5964}" type="slidenum">
              <a:rPr lang="en-US" smtClean="0"/>
              <a:t>‹#›</a:t>
            </a:fld>
            <a:endParaRPr lang="en-US"/>
          </a:p>
        </p:txBody>
      </p:sp>
    </p:spTree>
    <p:extLst>
      <p:ext uri="{BB962C8B-B14F-4D97-AF65-F5344CB8AC3E}">
        <p14:creationId xmlns:p14="http://schemas.microsoft.com/office/powerpoint/2010/main" val="364018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38BD0-91FF-4372-8A8B-EB79B969892C}"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6BDD9-E090-4ABE-900C-4BF25C3E5964}" type="slidenum">
              <a:rPr lang="en-US" smtClean="0"/>
              <a:t>‹#›</a:t>
            </a:fld>
            <a:endParaRPr lang="en-US"/>
          </a:p>
        </p:txBody>
      </p:sp>
    </p:spTree>
    <p:extLst>
      <p:ext uri="{BB962C8B-B14F-4D97-AF65-F5344CB8AC3E}">
        <p14:creationId xmlns:p14="http://schemas.microsoft.com/office/powerpoint/2010/main" val="23631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38BD0-91FF-4372-8A8B-EB79B969892C}"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6BDD9-E090-4ABE-900C-4BF25C3E5964}" type="slidenum">
              <a:rPr lang="en-US" smtClean="0"/>
              <a:t>‹#›</a:t>
            </a:fld>
            <a:endParaRPr lang="en-US"/>
          </a:p>
        </p:txBody>
      </p:sp>
    </p:spTree>
    <p:extLst>
      <p:ext uri="{BB962C8B-B14F-4D97-AF65-F5344CB8AC3E}">
        <p14:creationId xmlns:p14="http://schemas.microsoft.com/office/powerpoint/2010/main" val="218108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8BD0-91FF-4372-8A8B-EB79B969892C}" type="datetimeFigureOut">
              <a:rPr lang="en-US" smtClean="0"/>
              <a:t>10/11/2022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6BDD9-E090-4ABE-900C-4BF25C3E5964}" type="slidenum">
              <a:rPr lang="en-US" smtClean="0"/>
              <a:t>‹#›</a:t>
            </a:fld>
            <a:endParaRPr lang="en-US"/>
          </a:p>
        </p:txBody>
      </p:sp>
    </p:spTree>
    <p:extLst>
      <p:ext uri="{BB962C8B-B14F-4D97-AF65-F5344CB8AC3E}">
        <p14:creationId xmlns:p14="http://schemas.microsoft.com/office/powerpoint/2010/main" val="338272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en/news-room/fact-sheets/detail/arsenic" TargetMode="External"/><Relationship Id="rId7" Type="http://schemas.openxmlformats.org/officeDocument/2006/relationships/image" Target="../media/image6.jpeg"/><Relationship Id="rId2" Type="http://schemas.openxmlformats.org/officeDocument/2006/relationships/hyperlink" Target="https://www.who.int/ipcs/features/lead..pdf"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who.int/ipcs/assessment/public_health/benzene/en/" TargetMode="External"/><Relationship Id="rId4" Type="http://schemas.openxmlformats.org/officeDocument/2006/relationships/hyperlink" Target="https://www.who.int/water_sanitation_health/water-quality/guidelines/chemicals/manganese/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50000"/>
              </a:lnSpc>
            </a:pPr>
            <a:r>
              <a:rPr lang="en-US" sz="2000" b="1" dirty="0" smtClean="0"/>
              <a:t> </a:t>
            </a:r>
            <a:r>
              <a:rPr lang="en-US" sz="2400" b="1" dirty="0" smtClean="0">
                <a:latin typeface="Times New Roman" panose="02020603050405020304" pitchFamily="18" charset="0"/>
                <a:cs typeface="Times New Roman" panose="02020603050405020304" pitchFamily="18" charset="0"/>
              </a:rPr>
              <a:t>ENVIRONMENTAL AND SOCIO-ECONOMIC EFFECTS OF CRUDE OIL EXTRACTION IN BENTIU -SOUTH SUDAN</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BY</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DANIEL MADET CUOR YOL</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Autofit/>
          </a:bodyPr>
          <a:lstStyle/>
          <a:p>
            <a:pPr>
              <a:lnSpc>
                <a:spcPct val="150000"/>
              </a:lnSpc>
            </a:pPr>
            <a:r>
              <a:rPr lang="en-US" b="1" dirty="0" smtClean="0">
                <a:latin typeface="Times New Roman" panose="02020603050405020304" pitchFamily="18" charset="0"/>
                <a:cs typeface="Times New Roman" panose="02020603050405020304" pitchFamily="18" charset="0"/>
              </a:rPr>
              <a:t>MAKERERE UNIVERSITY BUSINESS SCHOOL</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FACULTY OF GRADUATE STUDIES AND RESEARCH</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11</a:t>
            </a:r>
            <a:r>
              <a:rPr lang="en-US" b="1" baseline="30000" dirty="0" smtClean="0">
                <a:latin typeface="Times New Roman" panose="02020603050405020304" pitchFamily="18" charset="0"/>
                <a:cs typeface="Times New Roman" panose="02020603050405020304" pitchFamily="18" charset="0"/>
              </a:rPr>
              <a:t>TH</a:t>
            </a:r>
            <a:r>
              <a:rPr lang="en-US" b="1" dirty="0" smtClean="0">
                <a:latin typeface="Times New Roman" panose="02020603050405020304" pitchFamily="18" charset="0"/>
                <a:cs typeface="Times New Roman" panose="02020603050405020304" pitchFamily="18" charset="0"/>
              </a:rPr>
              <a:t>  OCT 2022</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249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693"/>
            <a:ext cx="10515600" cy="480820"/>
          </a:xfrm>
        </p:spPr>
        <p:txBody>
          <a:bodyPr>
            <a:normAutofit fontScale="90000"/>
          </a:bodyPr>
          <a:lstStyle/>
          <a:p>
            <a:r>
              <a:rPr lang="en-US" dirty="0" smtClean="0"/>
              <a:t>Cont.</a:t>
            </a:r>
            <a:endParaRPr lang="en-US" dirty="0"/>
          </a:p>
        </p:txBody>
      </p:sp>
      <p:sp>
        <p:nvSpPr>
          <p:cNvPr id="4" name="Rectangle 3"/>
          <p:cNvSpPr/>
          <p:nvPr/>
        </p:nvSpPr>
        <p:spPr>
          <a:xfrm>
            <a:off x="5914030" y="4626171"/>
            <a:ext cx="6096000" cy="923330"/>
          </a:xfrm>
          <a:prstGeom prst="rect">
            <a:avLst/>
          </a:prstGeom>
        </p:spPr>
        <p:txBody>
          <a:bodyPr>
            <a:spAutoFit/>
          </a:bodyPr>
          <a:lstStyle/>
          <a:p>
            <a:r>
              <a:rPr lang="en-US" dirty="0">
                <a:solidFill>
                  <a:srgbClr val="000000"/>
                </a:solidFill>
                <a:latin typeface="BentonGothic"/>
              </a:rPr>
              <a:t>Containers used for hazardous chemicals are piled up at a junkyard near </a:t>
            </a:r>
            <a:r>
              <a:rPr lang="en-US" dirty="0" err="1">
                <a:solidFill>
                  <a:srgbClr val="000000"/>
                </a:solidFill>
                <a:latin typeface="BentonGothic"/>
              </a:rPr>
              <a:t>Paloch</a:t>
            </a:r>
            <a:r>
              <a:rPr lang="en-US" dirty="0">
                <a:solidFill>
                  <a:srgbClr val="000000"/>
                </a:solidFill>
                <a:latin typeface="BentonGothic"/>
              </a:rPr>
              <a:t>, South Sudan, in 2018.</a:t>
            </a:r>
          </a:p>
          <a:p>
            <a:r>
              <a:rPr lang="en-US" dirty="0">
                <a:solidFill>
                  <a:srgbClr val="000000"/>
                </a:solidFill>
                <a:latin typeface="BentonGothic"/>
              </a:rPr>
              <a:t>(Associated Press)</a:t>
            </a:r>
            <a:endParaRPr lang="en-US" b="0" i="0" dirty="0">
              <a:solidFill>
                <a:srgbClr val="000000"/>
              </a:solidFill>
              <a:effectLst/>
              <a:latin typeface="BentonGothic"/>
            </a:endParaRPr>
          </a:p>
        </p:txBody>
      </p:sp>
      <p:sp>
        <p:nvSpPr>
          <p:cNvPr id="5" name="Content Placeholder 4"/>
          <p:cNvSpPr>
            <a:spLocks noGrp="1"/>
          </p:cNvSpPr>
          <p:nvPr>
            <p:ph idx="1"/>
          </p:nvPr>
        </p:nvSpPr>
        <p:spPr>
          <a:xfrm>
            <a:off x="310486" y="974550"/>
            <a:ext cx="5003041" cy="4351338"/>
          </a:xfrm>
        </p:spPr>
        <p:txBody>
          <a:bodyPr>
            <a:normAutofit fontScale="85000" lnSpcReduction="20000"/>
          </a:bodyPr>
          <a:lstStyle/>
          <a:p>
            <a:r>
              <a:rPr lang="en-US" dirty="0" smtClean="0"/>
              <a:t>Waste management by oil companies is very poor as seen in the photo</a:t>
            </a:r>
          </a:p>
          <a:p>
            <a:r>
              <a:rPr lang="en-US" dirty="0" smtClean="0"/>
              <a:t>Oil companies fill hazardous wastes into containers which still make spillages on the environment.</a:t>
            </a:r>
          </a:p>
          <a:p>
            <a:r>
              <a:rPr lang="en-US" dirty="0" smtClean="0"/>
              <a:t>Local communities lack clean drinking water</a:t>
            </a:r>
          </a:p>
          <a:p>
            <a:r>
              <a:rPr lang="en-US" dirty="0" smtClean="0"/>
              <a:t>Clean water provided by oil companies is always not enough</a:t>
            </a:r>
          </a:p>
          <a:p>
            <a:r>
              <a:rPr lang="en-US" dirty="0" smtClean="0"/>
              <a:t>The last option is to fetch water from open sources which are contaminated.</a:t>
            </a:r>
            <a:endParaRPr lang="en-US" dirty="0"/>
          </a:p>
        </p:txBody>
      </p:sp>
      <p:pic>
        <p:nvPicPr>
          <p:cNvPr id="7" name="Picture 2" descr="Containers used for hazardous chemicals are piled up at a junkyard near Paloch, South Sudan, in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695" y="592103"/>
            <a:ext cx="6496335" cy="403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46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22" y="365602"/>
            <a:ext cx="10515600" cy="1325563"/>
          </a:xfrm>
        </p:spPr>
        <p:txBody>
          <a:bodyPr/>
          <a:lstStyle/>
          <a:p>
            <a:r>
              <a:rPr lang="en-US" dirty="0" smtClean="0"/>
              <a:t>Cont.</a:t>
            </a:r>
            <a:endParaRPr lang="en-US" dirty="0"/>
          </a:p>
        </p:txBody>
      </p:sp>
      <p:pic>
        <p:nvPicPr>
          <p:cNvPr id="2050" name="Picture 2" descr="In this photo taken Monday, Oct. 1, 2018, residents stand by the side of the road after fetching water, between Melut and Paloch town, in South Sudan. The oil industry in South Sudan has left a landscape pocked with hundreds of open waste pits with the water and soil contaminated with toxic chemicals and heavy metals, and accounts of &quot;alarming&quot; birth defects, miscarriages and other health problems, according to four environmental reports obtained by The Associated Press. (AP Photo/Sam Medni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716" y="1290953"/>
            <a:ext cx="5144872" cy="3965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16588" y="5255997"/>
            <a:ext cx="6696654" cy="646331"/>
          </a:xfrm>
          <a:prstGeom prst="rect">
            <a:avLst/>
          </a:prstGeom>
        </p:spPr>
        <p:txBody>
          <a:bodyPr wrap="square">
            <a:spAutoFit/>
          </a:bodyPr>
          <a:lstStyle/>
          <a:p>
            <a:r>
              <a:rPr lang="en-US" dirty="0">
                <a:solidFill>
                  <a:srgbClr val="787878"/>
                </a:solidFill>
                <a:latin typeface="GoodOT"/>
              </a:rPr>
              <a:t>Residents collecting water, between </a:t>
            </a:r>
            <a:r>
              <a:rPr lang="en-US" dirty="0" err="1">
                <a:solidFill>
                  <a:srgbClr val="787878"/>
                </a:solidFill>
                <a:latin typeface="GoodOT"/>
              </a:rPr>
              <a:t>Melut</a:t>
            </a:r>
            <a:r>
              <a:rPr lang="en-US" dirty="0">
                <a:solidFill>
                  <a:srgbClr val="787878"/>
                </a:solidFill>
                <a:latin typeface="GoodOT"/>
              </a:rPr>
              <a:t> and </a:t>
            </a:r>
            <a:r>
              <a:rPr lang="en-US" dirty="0" err="1">
                <a:solidFill>
                  <a:srgbClr val="787878"/>
                </a:solidFill>
                <a:latin typeface="GoodOT"/>
              </a:rPr>
              <a:t>Paloch</a:t>
            </a:r>
            <a:r>
              <a:rPr lang="en-US" dirty="0">
                <a:solidFill>
                  <a:srgbClr val="787878"/>
                </a:solidFill>
                <a:latin typeface="GoodOT"/>
              </a:rPr>
              <a:t> town, in South Sudan. (AP Photo/Sam </a:t>
            </a:r>
            <a:r>
              <a:rPr lang="en-US" dirty="0" err="1" smtClean="0">
                <a:solidFill>
                  <a:srgbClr val="787878"/>
                </a:solidFill>
                <a:latin typeface="GoodOT"/>
              </a:rPr>
              <a:t>Mednick</a:t>
            </a:r>
            <a:r>
              <a:rPr lang="en-US" dirty="0" smtClean="0">
                <a:solidFill>
                  <a:srgbClr val="787878"/>
                </a:solidFill>
                <a:latin typeface="GoodOT"/>
              </a:rPr>
              <a:t> February </a:t>
            </a:r>
            <a:r>
              <a:rPr lang="en-US" dirty="0">
                <a:solidFill>
                  <a:srgbClr val="787878"/>
                </a:solidFill>
                <a:latin typeface="GoodOT"/>
              </a:rPr>
              <a:t>13, 2020,)</a:t>
            </a:r>
            <a:endParaRPr lang="en-US" dirty="0"/>
          </a:p>
        </p:txBody>
      </p:sp>
      <p:pic>
        <p:nvPicPr>
          <p:cNvPr id="3" name="Picture 2"/>
          <p:cNvPicPr>
            <a:picLocks noChangeAspect="1"/>
          </p:cNvPicPr>
          <p:nvPr/>
        </p:nvPicPr>
        <p:blipFill>
          <a:blip r:embed="rId3"/>
          <a:stretch>
            <a:fillRect/>
          </a:stretch>
        </p:blipFill>
        <p:spPr>
          <a:xfrm>
            <a:off x="6764588" y="1290952"/>
            <a:ext cx="4816698" cy="3965045"/>
          </a:xfrm>
          <a:prstGeom prst="rect">
            <a:avLst/>
          </a:prstGeom>
        </p:spPr>
      </p:pic>
    </p:spTree>
    <p:extLst>
      <p:ext uri="{BB962C8B-B14F-4D97-AF65-F5344CB8AC3E}">
        <p14:creationId xmlns:p14="http://schemas.microsoft.com/office/powerpoint/2010/main" val="3122490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Despite the visible crude oil problems, the extend of the problem has not been critically analyzed and therefore this study will best link the environmental and socio-economic consequences of crude oil extraction in </a:t>
            </a:r>
            <a:r>
              <a:rPr lang="en-US" dirty="0" err="1" smtClean="0"/>
              <a:t>Bentiu</a:t>
            </a:r>
            <a:r>
              <a:rPr lang="en-US" dirty="0" smtClean="0"/>
              <a:t> South Sudan.</a:t>
            </a:r>
            <a:endParaRPr lang="en-US" dirty="0"/>
          </a:p>
        </p:txBody>
      </p:sp>
    </p:spTree>
    <p:extLst>
      <p:ext uri="{BB962C8B-B14F-4D97-AF65-F5344CB8AC3E}">
        <p14:creationId xmlns:p14="http://schemas.microsoft.com/office/powerpoint/2010/main" val="3931001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the study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b="1" dirty="0"/>
              <a:t>Main objective</a:t>
            </a:r>
          </a:p>
          <a:p>
            <a:r>
              <a:rPr lang="en-US" dirty="0"/>
              <a:t>To investigate </a:t>
            </a:r>
            <a:r>
              <a:rPr lang="en-US" dirty="0" smtClean="0"/>
              <a:t>the environmental and socio-economic effects of crude oil extraction </a:t>
            </a:r>
            <a:r>
              <a:rPr lang="en-US" dirty="0"/>
              <a:t>in </a:t>
            </a:r>
            <a:r>
              <a:rPr lang="en-US" dirty="0" err="1" smtClean="0"/>
              <a:t>Bentiu</a:t>
            </a:r>
            <a:r>
              <a:rPr lang="en-US" dirty="0"/>
              <a:t> </a:t>
            </a:r>
            <a:r>
              <a:rPr lang="en-US" dirty="0" smtClean="0"/>
              <a:t>South Sudan.</a:t>
            </a:r>
            <a:endParaRPr lang="en-US" dirty="0"/>
          </a:p>
          <a:p>
            <a:pPr>
              <a:buFont typeface="Wingdings" panose="05000000000000000000" pitchFamily="2" charset="2"/>
              <a:buChar char="q"/>
            </a:pPr>
            <a:r>
              <a:rPr lang="en-US" b="1" dirty="0"/>
              <a:t>Specific objectives</a:t>
            </a:r>
          </a:p>
          <a:p>
            <a:pPr lvl="0"/>
            <a:r>
              <a:rPr lang="en-US" dirty="0"/>
              <a:t>To </a:t>
            </a:r>
            <a:r>
              <a:rPr lang="en-US" dirty="0" smtClean="0"/>
              <a:t>assess the effects of exposed crude oil on productivity.</a:t>
            </a:r>
            <a:endParaRPr lang="en-US" dirty="0"/>
          </a:p>
          <a:p>
            <a:pPr lvl="0"/>
            <a:r>
              <a:rPr lang="en-US" dirty="0"/>
              <a:t>To </a:t>
            </a:r>
            <a:r>
              <a:rPr lang="en-US" dirty="0" smtClean="0"/>
              <a:t>assess the effects of crude oil exposure on people’s health.</a:t>
            </a:r>
          </a:p>
          <a:p>
            <a:pPr lvl="0"/>
            <a:r>
              <a:rPr lang="en-US" dirty="0" smtClean="0"/>
              <a:t>To assess the perceived  effects of crude oil exposure </a:t>
            </a:r>
            <a:r>
              <a:rPr lang="en-US" dirty="0"/>
              <a:t>i</a:t>
            </a:r>
            <a:r>
              <a:rPr lang="en-US" dirty="0" smtClean="0"/>
              <a:t>n the quality of land, water and biodiversity.</a:t>
            </a:r>
            <a:endParaRPr lang="en-US" dirty="0"/>
          </a:p>
          <a:p>
            <a:pPr marL="0" lvl="0" indent="0">
              <a:buNone/>
            </a:pPr>
            <a:endParaRPr lang="en-US" dirty="0"/>
          </a:p>
          <a:p>
            <a:endParaRPr lang="en-US" dirty="0"/>
          </a:p>
        </p:txBody>
      </p:sp>
    </p:spTree>
    <p:extLst>
      <p:ext uri="{BB962C8B-B14F-4D97-AF65-F5344CB8AC3E}">
        <p14:creationId xmlns:p14="http://schemas.microsoft.com/office/powerpoint/2010/main" val="3792523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r>
            <a:br>
              <a:rPr lang="en-US" b="1" dirty="0"/>
            </a:br>
            <a:r>
              <a:rPr lang="en-US" dirty="0"/>
              <a:t>Methodology</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dirty="0" smtClean="0"/>
              <a:t>The study will use mix methods paradigms combining both the qualitative and quantitative approaches.</a:t>
            </a:r>
          </a:p>
          <a:p>
            <a:pPr marL="0" indent="0">
              <a:buNone/>
            </a:pPr>
            <a:r>
              <a:rPr lang="en-US" b="1" dirty="0" smtClean="0"/>
              <a:t>Qualitative method.</a:t>
            </a:r>
          </a:p>
          <a:p>
            <a:pPr lvl="1"/>
            <a:r>
              <a:rPr lang="en-US" dirty="0" smtClean="0"/>
              <a:t>Focus groups discussions. </a:t>
            </a:r>
          </a:p>
          <a:p>
            <a:pPr lvl="1"/>
            <a:r>
              <a:rPr lang="en-US" dirty="0" smtClean="0"/>
              <a:t>Interviews.</a:t>
            </a:r>
          </a:p>
          <a:p>
            <a:pPr lvl="1"/>
            <a:r>
              <a:rPr lang="en-US" dirty="0" smtClean="0"/>
              <a:t>Self administered survey </a:t>
            </a:r>
            <a:r>
              <a:rPr lang="en-US" dirty="0" err="1" smtClean="0"/>
              <a:t>questionaires</a:t>
            </a:r>
            <a:r>
              <a:rPr lang="en-US" dirty="0" smtClean="0"/>
              <a:t>.   </a:t>
            </a:r>
            <a:endParaRPr lang="en-US" dirty="0"/>
          </a:p>
          <a:p>
            <a:pPr marL="0" indent="0">
              <a:buNone/>
            </a:pPr>
            <a:r>
              <a:rPr lang="en-US" b="1" dirty="0" smtClean="0"/>
              <a:t>Quantitative method.</a:t>
            </a:r>
          </a:p>
          <a:p>
            <a:pPr marL="0" indent="0">
              <a:buNone/>
            </a:pPr>
            <a:r>
              <a:rPr lang="en-US" dirty="0" smtClean="0"/>
              <a:t>Secondary data such as statistics from;</a:t>
            </a:r>
          </a:p>
          <a:p>
            <a:pPr lvl="1"/>
            <a:r>
              <a:rPr lang="en-US" dirty="0" smtClean="0"/>
              <a:t>Published reports or journal articles</a:t>
            </a:r>
          </a:p>
          <a:p>
            <a:pPr lvl="1"/>
            <a:r>
              <a:rPr lang="en-US" dirty="0" smtClean="0"/>
              <a:t>Quantitative statistics  obtained by survey questionnaire.</a:t>
            </a:r>
            <a:endParaRPr lang="en-US" dirty="0"/>
          </a:p>
        </p:txBody>
      </p:sp>
    </p:spTree>
    <p:extLst>
      <p:ext uri="{BB962C8B-B14F-4D97-AF65-F5344CB8AC3E}">
        <p14:creationId xmlns:p14="http://schemas.microsoft.com/office/powerpoint/2010/main" val="3703856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Justification</a:t>
            </a:r>
            <a:br>
              <a:rPr lang="en-US" b="1" dirty="0"/>
            </a:br>
            <a:endParaRPr lang="en-US" dirty="0"/>
          </a:p>
        </p:txBody>
      </p:sp>
      <p:sp>
        <p:nvSpPr>
          <p:cNvPr id="3" name="Content Placeholder 2"/>
          <p:cNvSpPr>
            <a:spLocks noGrp="1"/>
          </p:cNvSpPr>
          <p:nvPr>
            <p:ph idx="1"/>
          </p:nvPr>
        </p:nvSpPr>
        <p:spPr/>
        <p:txBody>
          <a:bodyPr/>
          <a:lstStyle/>
          <a:p>
            <a:r>
              <a:rPr lang="en-US" dirty="0"/>
              <a:t>The study will provide evidence as to whether there </a:t>
            </a:r>
            <a:r>
              <a:rPr lang="en-US" dirty="0" smtClean="0"/>
              <a:t>are</a:t>
            </a:r>
            <a:r>
              <a:rPr lang="en-US" dirty="0"/>
              <a:t> </a:t>
            </a:r>
            <a:r>
              <a:rPr lang="en-US" dirty="0" smtClean="0"/>
              <a:t>environmental and socio-economic effects </a:t>
            </a:r>
            <a:r>
              <a:rPr lang="en-US" dirty="0"/>
              <a:t>of crude oil production </a:t>
            </a:r>
            <a:r>
              <a:rPr lang="en-US" dirty="0" smtClean="0"/>
              <a:t>in </a:t>
            </a:r>
            <a:r>
              <a:rPr lang="en-US" dirty="0" err="1"/>
              <a:t>Bentiu</a:t>
            </a:r>
            <a:r>
              <a:rPr lang="en-US" dirty="0"/>
              <a:t> oil </a:t>
            </a:r>
            <a:r>
              <a:rPr lang="en-US" dirty="0" smtClean="0"/>
              <a:t>field.</a:t>
            </a:r>
          </a:p>
          <a:p>
            <a:r>
              <a:rPr lang="en-US" dirty="0" smtClean="0"/>
              <a:t> </a:t>
            </a:r>
            <a:r>
              <a:rPr lang="en-US" dirty="0"/>
              <a:t>T</a:t>
            </a:r>
            <a:r>
              <a:rPr lang="en-US" dirty="0" smtClean="0"/>
              <a:t>his </a:t>
            </a:r>
            <a:r>
              <a:rPr lang="en-US" dirty="0"/>
              <a:t>will help in establishing the extent or severity of the problem and therefore offer a potential room for decision making and drafting of solutions.</a:t>
            </a:r>
          </a:p>
          <a:p>
            <a:pPr marL="0" indent="0">
              <a:buNone/>
            </a:pPr>
            <a:endParaRPr lang="en-US" dirty="0"/>
          </a:p>
        </p:txBody>
      </p:sp>
    </p:spTree>
    <p:extLst>
      <p:ext uri="{BB962C8B-B14F-4D97-AF65-F5344CB8AC3E}">
        <p14:creationId xmlns:p14="http://schemas.microsoft.com/office/powerpoint/2010/main" val="2254076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latin typeface="Times New Roman" panose="02020603050405020304" pitchFamily="18" charset="0"/>
                <a:cs typeface="Times New Roman" panose="02020603050405020304" pitchFamily="18" charset="0"/>
              </a:rPr>
              <a:t>THE END</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Times New Roman" panose="02020603050405020304" pitchFamily="18" charset="0"/>
              <a:cs typeface="Times New Roman" panose="02020603050405020304" pitchFamily="18" charset="0"/>
            </a:endParaRPr>
          </a:p>
          <a:p>
            <a:pPr marL="0" indent="0" algn="ctr">
              <a:buNone/>
            </a:pPr>
            <a:endParaRPr lang="en-US" sz="2400" dirty="0" smtClean="0">
              <a:latin typeface="Times New Roman" panose="02020603050405020304" pitchFamily="18" charset="0"/>
              <a:cs typeface="Times New Roman" panose="02020603050405020304" pitchFamily="18" charset="0"/>
            </a:endParaRPr>
          </a:p>
          <a:p>
            <a:pPr marL="0" indent="0" algn="ctr">
              <a:buNone/>
            </a:pPr>
            <a:r>
              <a:rPr lang="en-US" sz="2400" dirty="0" smtClean="0">
                <a:latin typeface="Times New Roman" panose="02020603050405020304" pitchFamily="18" charset="0"/>
                <a:cs typeface="Times New Roman" panose="02020603050405020304" pitchFamily="18" charset="0"/>
              </a:rPr>
              <a:t>THANK YOU ALL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942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br>
              <a:rPr lang="en-US" dirty="0" smtClean="0"/>
            </a:br>
            <a:endParaRPr lang="en-US" dirty="0"/>
          </a:p>
        </p:txBody>
      </p:sp>
      <p:sp>
        <p:nvSpPr>
          <p:cNvPr id="3" name="Content Placeholder 2"/>
          <p:cNvSpPr>
            <a:spLocks noGrp="1"/>
          </p:cNvSpPr>
          <p:nvPr>
            <p:ph idx="1"/>
          </p:nvPr>
        </p:nvSpPr>
        <p:spPr>
          <a:xfrm>
            <a:off x="366413" y="1027906"/>
            <a:ext cx="5299313" cy="4842456"/>
          </a:xfrm>
        </p:spPr>
        <p:txBody>
          <a:bodyPr>
            <a:normAutofit fontScale="92500" lnSpcReduction="10000"/>
          </a:bodyPr>
          <a:lstStyle/>
          <a:p>
            <a:pPr>
              <a:buFont typeface="Wingdings" panose="05000000000000000000" pitchFamily="2" charset="2"/>
              <a:buChar char="q"/>
            </a:pPr>
            <a:r>
              <a:rPr lang="en-US" dirty="0" smtClean="0"/>
              <a:t>South Sudan is a landlocked country in Northeastern Africa.</a:t>
            </a:r>
          </a:p>
          <a:p>
            <a:r>
              <a:rPr lang="en-US" dirty="0" smtClean="0"/>
              <a:t>Gained her independence on July </a:t>
            </a:r>
            <a:r>
              <a:rPr lang="en-US" dirty="0"/>
              <a:t>9</a:t>
            </a:r>
            <a:r>
              <a:rPr lang="en-US" baseline="30000" dirty="0" smtClean="0"/>
              <a:t>th</a:t>
            </a:r>
            <a:r>
              <a:rPr lang="en-US" dirty="0" smtClean="0"/>
              <a:t>  2011 from Sudan after twenty-one years of civil war. </a:t>
            </a:r>
          </a:p>
          <a:p>
            <a:r>
              <a:rPr lang="en-US" dirty="0" smtClean="0"/>
              <a:t>Population: </a:t>
            </a:r>
            <a:r>
              <a:rPr lang="en-US" dirty="0"/>
              <a:t>(2022 est.) 14,235,000</a:t>
            </a:r>
            <a:endParaRPr lang="en-US" dirty="0" smtClean="0"/>
          </a:p>
          <a:p>
            <a:r>
              <a:rPr lang="en-US" dirty="0" smtClean="0"/>
              <a:t>GDP: $1Billion (2019 world Bank)</a:t>
            </a:r>
          </a:p>
          <a:p>
            <a:r>
              <a:rPr lang="en-US" dirty="0" smtClean="0"/>
              <a:t>Area 644,330km2</a:t>
            </a:r>
          </a:p>
          <a:p>
            <a:r>
              <a:rPr lang="en-US" dirty="0" smtClean="0"/>
              <a:t>Regions: Three (3)</a:t>
            </a:r>
          </a:p>
          <a:p>
            <a:r>
              <a:rPr lang="en-US" dirty="0" smtClean="0"/>
              <a:t>States: (</a:t>
            </a:r>
            <a:r>
              <a:rPr lang="en-US" dirty="0"/>
              <a:t>10) ) &amp; three administrative </a:t>
            </a:r>
            <a:r>
              <a:rPr lang="en-US" dirty="0" smtClean="0"/>
              <a:t>areas.</a:t>
            </a:r>
          </a:p>
          <a:p>
            <a:r>
              <a:rPr lang="en-US" dirty="0" smtClean="0"/>
              <a:t>Official language: English</a:t>
            </a:r>
            <a:endParaRPr lang="en-US" dirty="0"/>
          </a:p>
        </p:txBody>
      </p:sp>
      <p:pic>
        <p:nvPicPr>
          <p:cNvPr id="1026" name="Picture 2" descr="South Sudan | Facts, Map, People, &amp; History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5726" y="365125"/>
            <a:ext cx="6228987" cy="550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898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3074" name="Picture 2" descr="South Sudan's New Map May Solve One Problem But Create Anoth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263" y="1214650"/>
            <a:ext cx="5182274" cy="49500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ile.ejatlas.org/img/Conflict/178/Sudan_Map_Oelg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406" y="883059"/>
            <a:ext cx="4857750" cy="528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740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442"/>
            <a:ext cx="10515600" cy="1325563"/>
          </a:xfrm>
        </p:spPr>
        <p:txBody>
          <a:bodyPr>
            <a:normAutofit/>
          </a:bodyPr>
          <a:lstStyle/>
          <a:p>
            <a:r>
              <a:rPr lang="en-US" dirty="0" smtClean="0"/>
              <a:t>cont</a:t>
            </a:r>
            <a:r>
              <a:rPr lang="en-US" dirty="0"/>
              <a:t>.</a:t>
            </a:r>
            <a:r>
              <a:rPr lang="en-US" dirty="0" smtClean="0"/>
              <a:t/>
            </a:r>
            <a:br>
              <a:rPr lang="en-US" dirty="0" smtClean="0"/>
            </a:br>
            <a:r>
              <a:rPr lang="en-US" sz="2400" b="1" dirty="0">
                <a:latin typeface="Times New Roman" panose="02020603050405020304" pitchFamily="18" charset="0"/>
                <a:cs typeface="Times New Roman" panose="02020603050405020304" pitchFamily="18" charset="0"/>
              </a:rPr>
              <a:t>O</a:t>
            </a:r>
            <a:r>
              <a:rPr lang="en-US" sz="2400" b="1" dirty="0" smtClean="0">
                <a:latin typeface="Times New Roman" panose="02020603050405020304" pitchFamily="18" charset="0"/>
                <a:cs typeface="Times New Roman" panose="02020603050405020304" pitchFamily="18" charset="0"/>
              </a:rPr>
              <a:t>il in African countries and </a:t>
            </a:r>
            <a:r>
              <a:rPr lang="en-US" sz="2400" b="1" dirty="0">
                <a:latin typeface="Times New Roman" panose="02020603050405020304" pitchFamily="18" charset="0"/>
                <a:cs typeface="Times New Roman" panose="02020603050405020304" pitchFamily="18" charset="0"/>
              </a:rPr>
              <a:t>S</a:t>
            </a:r>
            <a:r>
              <a:rPr lang="en-US" sz="2400" b="1" dirty="0" smtClean="0">
                <a:latin typeface="Times New Roman" panose="02020603050405020304" pitchFamily="18" charset="0"/>
                <a:cs typeface="Times New Roman" panose="02020603050405020304" pitchFamily="18" charset="0"/>
              </a:rPr>
              <a:t>outh Sudan in particular.</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0060" y="1554004"/>
            <a:ext cx="4374162" cy="2652235"/>
          </a:xfrm>
        </p:spPr>
        <p:txBody>
          <a:bodyPr>
            <a:normAutofit fontScale="25000" lnSpcReduction="20000"/>
          </a:bodyPr>
          <a:lstStyle/>
          <a:p>
            <a:pPr>
              <a:buFont typeface="Wingdings" panose="05000000000000000000" pitchFamily="2" charset="2"/>
              <a:buChar char="q"/>
            </a:pPr>
            <a:r>
              <a:rPr lang="en-US" sz="8000" dirty="0" smtClean="0">
                <a:latin typeface="Times New Roman" panose="02020603050405020304" pitchFamily="18" charset="0"/>
                <a:cs typeface="Times New Roman" panose="02020603050405020304" pitchFamily="18" charset="0"/>
              </a:rPr>
              <a:t>Crude oil production is one of the leading sources of non-renewable energy worldwide</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Bp</a:t>
            </a:r>
            <a:r>
              <a:rPr lang="en-US" sz="7200" dirty="0" smtClean="0">
                <a:latin typeface="Times New Roman" panose="02020603050405020304" pitchFamily="18" charset="0"/>
                <a:cs typeface="Times New Roman" panose="02020603050405020304" pitchFamily="18" charset="0"/>
              </a:rPr>
              <a:t> Statistical Review, EIA, Oil &amp; Gas Journal March 30 2004).</a:t>
            </a:r>
          </a:p>
          <a:p>
            <a:pPr>
              <a:buFont typeface="Wingdings" panose="05000000000000000000" pitchFamily="2" charset="2"/>
              <a:buChar char="q"/>
            </a:pPr>
            <a:r>
              <a:rPr lang="en-US" sz="8000" dirty="0" smtClean="0">
                <a:latin typeface="Times New Roman" panose="02020603050405020304" pitchFamily="18" charset="0"/>
                <a:cs typeface="Times New Roman" panose="02020603050405020304" pitchFamily="18" charset="0"/>
              </a:rPr>
              <a:t>The map shows selected 10 major oil producing countries in Africa.</a:t>
            </a:r>
          </a:p>
          <a:p>
            <a:pPr>
              <a:buFont typeface="Wingdings" panose="05000000000000000000" pitchFamily="2" charset="2"/>
              <a:buChar char="q"/>
            </a:pPr>
            <a:r>
              <a:rPr lang="en-US" sz="8000" dirty="0" smtClean="0">
                <a:latin typeface="Times New Roman" panose="02020603050405020304" pitchFamily="18" charset="0"/>
                <a:cs typeface="Times New Roman" panose="02020603050405020304" pitchFamily="18" charset="0"/>
              </a:rPr>
              <a:t>Economies of most African countries are dependent on crude oil </a:t>
            </a:r>
            <a:r>
              <a:rPr lang="en-US" sz="8000" dirty="0" err="1" smtClean="0">
                <a:latin typeface="Times New Roman" panose="02020603050405020304" pitchFamily="18" charset="0"/>
                <a:cs typeface="Times New Roman" panose="02020603050405020304" pitchFamily="18" charset="0"/>
              </a:rPr>
              <a:t>producttion</a:t>
            </a:r>
            <a:r>
              <a:rPr lang="en-US" sz="80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endParaRPr lang="en-US" sz="80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4" name="Picture 3" descr="Africa in the new oil geopolitics - ppt download"/>
          <p:cNvPicPr/>
          <p:nvPr/>
        </p:nvPicPr>
        <p:blipFill>
          <a:blip r:embed="rId2">
            <a:extLst>
              <a:ext uri="{28A0092B-C50C-407E-A947-70E740481C1C}">
                <a14:useLocalDpi xmlns:a14="http://schemas.microsoft.com/office/drawing/2010/main" val="0"/>
              </a:ext>
            </a:extLst>
          </a:blip>
          <a:srcRect/>
          <a:stretch>
            <a:fillRect/>
          </a:stretch>
        </p:blipFill>
        <p:spPr bwMode="auto">
          <a:xfrm>
            <a:off x="4854222" y="1670968"/>
            <a:ext cx="7185555" cy="3939610"/>
          </a:xfrm>
          <a:prstGeom prst="rect">
            <a:avLst/>
          </a:prstGeom>
          <a:noFill/>
          <a:ln>
            <a:noFill/>
          </a:ln>
        </p:spPr>
      </p:pic>
    </p:spTree>
    <p:extLst>
      <p:ext uri="{BB962C8B-B14F-4D97-AF65-F5344CB8AC3E}">
        <p14:creationId xmlns:p14="http://schemas.microsoft.com/office/powerpoint/2010/main" val="3369082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br>
              <a:rPr lang="en-US" dirty="0" smtClean="0"/>
            </a:br>
            <a:r>
              <a:rPr lang="en-US" sz="2400" b="1" dirty="0" smtClean="0">
                <a:latin typeface="Times New Roman" panose="02020603050405020304" pitchFamily="18" charset="0"/>
                <a:cs typeface="Times New Roman" panose="02020603050405020304" pitchFamily="18" charset="0"/>
              </a:rPr>
              <a:t>South Sudan</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nly </a:t>
            </a:r>
            <a:r>
              <a:rPr lang="en-US" sz="2400" dirty="0">
                <a:latin typeface="Times New Roman" panose="02020603050405020304" pitchFamily="18" charset="0"/>
                <a:cs typeface="Times New Roman" panose="02020603050405020304" pitchFamily="18" charset="0"/>
              </a:rPr>
              <a:t>about 30% of </a:t>
            </a:r>
            <a:r>
              <a:rPr lang="en-US" sz="2400" dirty="0" smtClean="0">
                <a:latin typeface="Times New Roman" panose="02020603050405020304" pitchFamily="18" charset="0"/>
                <a:cs typeface="Times New Roman" panose="02020603050405020304" pitchFamily="18" charset="0"/>
              </a:rPr>
              <a:t>the explored oil is extracted putting </a:t>
            </a:r>
            <a:r>
              <a:rPr lang="en-US" sz="2400" dirty="0">
                <a:latin typeface="Times New Roman" panose="02020603050405020304" pitchFamily="18" charset="0"/>
                <a:cs typeface="Times New Roman" panose="02020603050405020304" pitchFamily="18" charset="0"/>
              </a:rPr>
              <a:t>South Sudan at the lowest position </a:t>
            </a:r>
            <a:r>
              <a:rPr lang="en-US" sz="2400" dirty="0" smtClean="0">
                <a:latin typeface="Times New Roman" panose="02020603050405020304" pitchFamily="18" charset="0"/>
                <a:cs typeface="Times New Roman" panose="02020603050405020304" pitchFamily="18" charset="0"/>
              </a:rPr>
              <a:t>in the map (</a:t>
            </a:r>
            <a:r>
              <a:rPr lang="en-US" sz="2400" dirty="0" err="1" smtClean="0">
                <a:latin typeface="Times New Roman" panose="02020603050405020304" pitchFamily="18" charset="0"/>
                <a:cs typeface="Times New Roman" panose="02020603050405020304" pitchFamily="18" charset="0"/>
              </a:rPr>
              <a:t>Augé</a:t>
            </a:r>
            <a:r>
              <a:rPr lang="en-US" sz="2400" dirty="0">
                <a:latin typeface="Times New Roman" panose="02020603050405020304" pitchFamily="18" charset="0"/>
                <a:cs typeface="Times New Roman" panose="02020603050405020304" pitchFamily="18" charset="0"/>
              </a:rPr>
              <a:t>, 2021). </a:t>
            </a: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Oil value chain is controlled  </a:t>
            </a:r>
            <a:r>
              <a:rPr lang="en-US" sz="2400" dirty="0">
                <a:latin typeface="Times New Roman" panose="02020603050405020304" pitchFamily="18" charset="0"/>
                <a:cs typeface="Times New Roman" panose="02020603050405020304" pitchFamily="18" charset="0"/>
              </a:rPr>
              <a:t>by </a:t>
            </a:r>
            <a:r>
              <a:rPr lang="en-US" sz="2400" dirty="0" smtClean="0">
                <a:latin typeface="Times New Roman" panose="02020603050405020304" pitchFamily="18" charset="0"/>
                <a:cs typeface="Times New Roman" panose="02020603050405020304" pitchFamily="18" charset="0"/>
              </a:rPr>
              <a:t>foreign companies;  </a:t>
            </a:r>
            <a:r>
              <a:rPr lang="en-US" sz="2400" dirty="0">
                <a:latin typeface="Times New Roman" panose="02020603050405020304" pitchFamily="18" charset="0"/>
                <a:cs typeface="Times New Roman" panose="02020603050405020304" pitchFamily="18" charset="0"/>
              </a:rPr>
              <a:t>Chinese and </a:t>
            </a:r>
            <a:r>
              <a:rPr lang="en-US" sz="2400" dirty="0" smtClean="0">
                <a:latin typeface="Times New Roman" panose="02020603050405020304" pitchFamily="18" charset="0"/>
                <a:cs typeface="Times New Roman" panose="02020603050405020304" pitchFamily="18" charset="0"/>
              </a:rPr>
              <a:t>Malaysians</a:t>
            </a:r>
          </a:p>
          <a:p>
            <a:pPr marL="0" indent="0" algn="just">
              <a:buNone/>
            </a:pPr>
            <a:r>
              <a:rPr lang="en-US" sz="2400" b="1" dirty="0" smtClean="0">
                <a:latin typeface="Times New Roman" panose="02020603050405020304" pitchFamily="18" charset="0"/>
                <a:cs typeface="Times New Roman" panose="02020603050405020304" pitchFamily="18" charset="0"/>
              </a:rPr>
              <a:t>Shares of oil by companies</a:t>
            </a:r>
          </a:p>
          <a:p>
            <a:pPr algn="just"/>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consortium of China National Petroleum Corporation (41</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Petronas</a:t>
            </a:r>
            <a:r>
              <a:rPr lang="en-US" sz="2400" dirty="0">
                <a:latin typeface="Times New Roman" panose="02020603050405020304" pitchFamily="18" charset="0"/>
                <a:cs typeface="Times New Roman" panose="02020603050405020304" pitchFamily="18" charset="0"/>
              </a:rPr>
              <a:t> (40%), </a:t>
            </a:r>
            <a:endParaRPr lang="en-US" sz="2400" dirty="0" smtClean="0">
              <a:latin typeface="Times New Roman" panose="02020603050405020304" pitchFamily="18" charset="0"/>
              <a:cs typeface="Times New Roman" panose="02020603050405020304" pitchFamily="18" charset="0"/>
            </a:endParaRPr>
          </a:p>
          <a:p>
            <a:pPr algn="just"/>
            <a:r>
              <a:rPr lang="en-US" sz="2400" dirty="0" err="1" smtClean="0">
                <a:latin typeface="Times New Roman" panose="02020603050405020304" pitchFamily="18" charset="0"/>
                <a:cs typeface="Times New Roman" panose="02020603050405020304" pitchFamily="18" charset="0"/>
              </a:rPr>
              <a:t>Nilepet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(8%),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Sinopec </a:t>
            </a:r>
            <a:r>
              <a:rPr lang="en-US" sz="2400" dirty="0">
                <a:latin typeface="Times New Roman" panose="02020603050405020304" pitchFamily="18" charset="0"/>
                <a:cs typeface="Times New Roman" panose="02020603050405020304" pitchFamily="18" charset="0"/>
              </a:rPr>
              <a:t>(6 %) and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Tri-Ocean </a:t>
            </a:r>
            <a:r>
              <a:rPr lang="en-US" sz="2400" dirty="0">
                <a:latin typeface="Times New Roman" panose="02020603050405020304" pitchFamily="18" charset="0"/>
                <a:cs typeface="Times New Roman" panose="02020603050405020304" pitchFamily="18" charset="0"/>
              </a:rPr>
              <a:t>Energy (5</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907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400" dirty="0" err="1" smtClean="0">
                <a:latin typeface="Times New Roman" panose="02020603050405020304" pitchFamily="18" charset="0"/>
                <a:cs typeface="Times New Roman" panose="02020603050405020304" pitchFamily="18" charset="0"/>
              </a:rPr>
              <a:t>Nilepet</a:t>
            </a:r>
            <a:r>
              <a:rPr lang="en-US" sz="2400" dirty="0" smtClean="0">
                <a:latin typeface="Times New Roman" panose="02020603050405020304" pitchFamily="18" charset="0"/>
                <a:cs typeface="Times New Roman" panose="02020603050405020304" pitchFamily="18" charset="0"/>
              </a:rPr>
              <a:t> as the only National oil company in the crude oil value chain</a:t>
            </a:r>
          </a:p>
          <a:p>
            <a:r>
              <a:rPr lang="en-US" sz="2400" dirty="0" smtClean="0">
                <a:latin typeface="Times New Roman" panose="02020603050405020304" pitchFamily="18" charset="0"/>
                <a:cs typeface="Times New Roman" panose="02020603050405020304" pitchFamily="18" charset="0"/>
              </a:rPr>
              <a:t>Regulates</a:t>
            </a:r>
          </a:p>
          <a:p>
            <a:r>
              <a:rPr lang="en-US" sz="2400" dirty="0" smtClean="0">
                <a:latin typeface="Times New Roman" panose="02020603050405020304" pitchFamily="18" charset="0"/>
                <a:cs typeface="Times New Roman" panose="02020603050405020304" pitchFamily="18" charset="0"/>
              </a:rPr>
              <a:t>Import</a:t>
            </a:r>
          </a:p>
          <a:p>
            <a:r>
              <a:rPr lang="en-US" sz="2400" dirty="0" smtClean="0">
                <a:latin typeface="Times New Roman" panose="02020603050405020304" pitchFamily="18" charset="0"/>
                <a:cs typeface="Times New Roman" panose="02020603050405020304" pitchFamily="18" charset="0"/>
              </a:rPr>
              <a:t>Store oil</a:t>
            </a:r>
          </a:p>
          <a:p>
            <a:pPr>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il in South Sudan accounted for;</a:t>
            </a:r>
          </a:p>
          <a:p>
            <a:r>
              <a:rPr lang="en-US" sz="2400" dirty="0" smtClean="0">
                <a:latin typeface="Times New Roman" panose="02020603050405020304" pitchFamily="18" charset="0"/>
                <a:cs typeface="Times New Roman" panose="02020603050405020304" pitchFamily="18" charset="0"/>
              </a:rPr>
              <a:t>about 50% of</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GDP,</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xports about </a:t>
            </a:r>
            <a:r>
              <a:rPr lang="en-US" sz="2400" dirty="0">
                <a:latin typeface="Times New Roman" panose="02020603050405020304" pitchFamily="18" charset="0"/>
                <a:cs typeface="Times New Roman" panose="02020603050405020304" pitchFamily="18" charset="0"/>
              </a:rPr>
              <a:t>97 </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government’s revenue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98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period </a:t>
            </a:r>
            <a:r>
              <a:rPr lang="en-US" sz="2400" dirty="0" smtClean="0">
                <a:latin typeface="Times New Roman" panose="02020603050405020304" pitchFamily="18" charset="0"/>
                <a:cs typeface="Times New Roman" panose="02020603050405020304" pitchFamily="18" charset="0"/>
              </a:rPr>
              <a:t>2008-2011</a:t>
            </a:r>
          </a:p>
          <a:p>
            <a:r>
              <a:rPr lang="en-US" sz="2400" dirty="0" smtClean="0">
                <a:latin typeface="Times New Roman" panose="02020603050405020304" pitchFamily="18" charset="0"/>
                <a:cs typeface="Times New Roman" panose="02020603050405020304" pitchFamily="18" charset="0"/>
              </a:rPr>
              <a:t>The economy of South Sudan is entirely dependent on crude </a:t>
            </a:r>
            <a:r>
              <a:rPr lang="en-US" sz="2400" smtClean="0">
                <a:latin typeface="Times New Roman" panose="02020603050405020304" pitchFamily="18" charset="0"/>
                <a:cs typeface="Times New Roman" panose="02020603050405020304" pitchFamily="18" charset="0"/>
              </a:rPr>
              <a:t>oil production.</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803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7319"/>
          </a:xfrm>
        </p:spPr>
        <p:txBody>
          <a:bodyPr>
            <a:normAutofit fontScale="90000"/>
          </a:bodyPr>
          <a:lstStyle/>
          <a:p>
            <a:r>
              <a:rPr lang="en-US" b="1" dirty="0"/>
              <a:t>Problem statement</a:t>
            </a:r>
            <a:br>
              <a:rPr lang="en-US" b="1" dirty="0"/>
            </a:br>
            <a:endParaRPr lang="en-US" dirty="0"/>
          </a:p>
        </p:txBody>
      </p:sp>
      <p:sp>
        <p:nvSpPr>
          <p:cNvPr id="3" name="Content Placeholder 2"/>
          <p:cNvSpPr>
            <a:spLocks noGrp="1"/>
          </p:cNvSpPr>
          <p:nvPr>
            <p:ph idx="1"/>
          </p:nvPr>
        </p:nvSpPr>
        <p:spPr>
          <a:xfrm>
            <a:off x="101601" y="889230"/>
            <a:ext cx="6310489" cy="5330296"/>
          </a:xfrm>
        </p:spPr>
        <p:txBody>
          <a:bodyPr>
            <a:normAutofit fontScale="92500" lnSpcReduction="10000"/>
          </a:bodyPr>
          <a:lstStyle/>
          <a:p>
            <a:pPr>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Despite economic benefits, crude oil production in South Sudan has </a:t>
            </a:r>
            <a:r>
              <a:rPr lang="en-US" sz="2400" smtClean="0">
                <a:latin typeface="Times New Roman" panose="02020603050405020304" pitchFamily="18" charset="0"/>
                <a:cs typeface="Times New Roman" panose="02020603050405020304" pitchFamily="18" charset="0"/>
              </a:rPr>
              <a:t>major  pitfalls;</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hundreds of open waste pits</a:t>
            </a:r>
          </a:p>
          <a:p>
            <a:r>
              <a:rPr lang="en-US" sz="2400" dirty="0" smtClean="0">
                <a:latin typeface="Times New Roman" panose="02020603050405020304" pitchFamily="18" charset="0"/>
                <a:cs typeface="Times New Roman" panose="02020603050405020304" pitchFamily="18" charset="0"/>
              </a:rPr>
              <a:t>Oil and hazardous chemical spills</a:t>
            </a:r>
          </a:p>
          <a:p>
            <a:pPr marL="0" indent="0">
              <a:buNone/>
            </a:pPr>
            <a:r>
              <a:rPr lang="en-US" sz="2400" b="1" dirty="0" smtClean="0">
                <a:latin typeface="Times New Roman" panose="02020603050405020304" pitchFamily="18" charset="0"/>
                <a:cs typeface="Times New Roman" panose="02020603050405020304" pitchFamily="18" charset="0"/>
              </a:rPr>
              <a:t>The above have lead to;</a:t>
            </a:r>
          </a:p>
          <a:p>
            <a:r>
              <a:rPr lang="en-US" sz="2400" dirty="0" smtClean="0">
                <a:latin typeface="Times New Roman" panose="02020603050405020304" pitchFamily="18" charset="0"/>
                <a:cs typeface="Times New Roman" panose="02020603050405020304" pitchFamily="18" charset="0"/>
              </a:rPr>
              <a:t>Birth defects</a:t>
            </a:r>
          </a:p>
          <a:p>
            <a:r>
              <a:rPr lang="en-US" sz="2400" dirty="0" smtClean="0">
                <a:latin typeface="Times New Roman" panose="02020603050405020304" pitchFamily="18" charset="0"/>
                <a:cs typeface="Times New Roman" panose="02020603050405020304" pitchFamily="18" charset="0"/>
              </a:rPr>
              <a:t>miscarriages</a:t>
            </a:r>
          </a:p>
          <a:p>
            <a:r>
              <a:rPr lang="en-US" sz="2400" dirty="0" smtClean="0">
                <a:latin typeface="Times New Roman" panose="02020603050405020304" pitchFamily="18" charset="0"/>
                <a:cs typeface="Times New Roman" panose="02020603050405020304" pitchFamily="18" charset="0"/>
              </a:rPr>
              <a:t>Environmental degradation</a:t>
            </a:r>
          </a:p>
          <a:p>
            <a:r>
              <a:rPr lang="en-US" sz="2400" dirty="0" smtClean="0">
                <a:latin typeface="Times New Roman" panose="02020603050405020304" pitchFamily="18" charset="0"/>
                <a:cs typeface="Times New Roman" panose="02020603050405020304" pitchFamily="18" charset="0"/>
              </a:rPr>
              <a:t>Skin rushes</a:t>
            </a:r>
          </a:p>
          <a:p>
            <a:r>
              <a:rPr lang="en-US" sz="2400" dirty="0" smtClean="0">
                <a:latin typeface="Times New Roman" panose="02020603050405020304" pitchFamily="18" charset="0"/>
                <a:cs typeface="Times New Roman" panose="02020603050405020304" pitchFamily="18" charset="0"/>
              </a:rPr>
              <a:t>And generally deteriorating health issues</a:t>
            </a:r>
          </a:p>
          <a:p>
            <a:r>
              <a:rPr lang="en-US" sz="2400" dirty="0" smtClean="0"/>
              <a:t>Exposure </a:t>
            </a:r>
            <a:r>
              <a:rPr lang="en-US" sz="2400" dirty="0"/>
              <a:t>to toxic chemicals such as </a:t>
            </a:r>
            <a:r>
              <a:rPr lang="en-US" sz="2400" dirty="0">
                <a:hlinkClick r:id="rId2"/>
              </a:rPr>
              <a:t>lead</a:t>
            </a:r>
            <a:r>
              <a:rPr lang="en-US" sz="2400" dirty="0"/>
              <a:t>, </a:t>
            </a:r>
            <a:r>
              <a:rPr lang="en-US" sz="2400" dirty="0">
                <a:hlinkClick r:id="rId3"/>
              </a:rPr>
              <a:t>arsenic</a:t>
            </a:r>
            <a:r>
              <a:rPr lang="en-US" sz="2400" dirty="0"/>
              <a:t>, </a:t>
            </a:r>
            <a:r>
              <a:rPr lang="en-US" sz="2400" dirty="0">
                <a:hlinkClick r:id="rId4"/>
              </a:rPr>
              <a:t>manganese</a:t>
            </a:r>
            <a:r>
              <a:rPr lang="en-US" sz="2400" dirty="0"/>
              <a:t> and </a:t>
            </a:r>
            <a:r>
              <a:rPr lang="en-US" sz="2400" dirty="0">
                <a:hlinkClick r:id="rId5"/>
              </a:rPr>
              <a:t>benzene</a:t>
            </a:r>
            <a:r>
              <a:rPr lang="en-US" sz="2400" dirty="0"/>
              <a:t> can cause a variety of health problems including cancer, respiratory problems, impotence and </a:t>
            </a:r>
            <a:r>
              <a:rPr lang="en-US" sz="2400" dirty="0" smtClean="0"/>
              <a:t>stillbirths, (World </a:t>
            </a:r>
            <a:r>
              <a:rPr lang="en-US" sz="2400" dirty="0"/>
              <a:t>Health </a:t>
            </a:r>
            <a:r>
              <a:rPr lang="en-US" sz="2400" dirty="0" smtClean="0"/>
              <a:t>Organization).</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descr="C:\Users\Mathias\Downloads\download2.jpg"/>
          <p:cNvPicPr/>
          <p:nvPr/>
        </p:nvPicPr>
        <p:blipFill>
          <a:blip r:embed="rId6">
            <a:extLst>
              <a:ext uri="{28A0092B-C50C-407E-A947-70E740481C1C}">
                <a14:useLocalDpi xmlns:a14="http://schemas.microsoft.com/office/drawing/2010/main" val="0"/>
              </a:ext>
            </a:extLst>
          </a:blip>
          <a:stretch>
            <a:fillRect/>
          </a:stretch>
        </p:blipFill>
        <p:spPr bwMode="auto">
          <a:xfrm>
            <a:off x="6781800" y="2788988"/>
            <a:ext cx="4896556" cy="2901244"/>
          </a:xfrm>
          <a:prstGeom prst="rect">
            <a:avLst/>
          </a:prstGeom>
          <a:noFill/>
          <a:ln>
            <a:noFill/>
          </a:ln>
        </p:spPr>
      </p:pic>
      <p:pic>
        <p:nvPicPr>
          <p:cNvPr id="5" name="Picture 4" descr="C:\Users\Mathias\Downloads\download1.jpg"/>
          <p:cNvPicPr/>
          <p:nvPr/>
        </p:nvPicPr>
        <p:blipFill>
          <a:blip r:embed="rId7">
            <a:extLst>
              <a:ext uri="{28A0092B-C50C-407E-A947-70E740481C1C}">
                <a14:useLocalDpi xmlns:a14="http://schemas.microsoft.com/office/drawing/2010/main" val="0"/>
              </a:ext>
            </a:extLst>
          </a:blip>
          <a:stretch>
            <a:fillRect/>
          </a:stretch>
        </p:blipFill>
        <p:spPr bwMode="auto">
          <a:xfrm>
            <a:off x="6853767" y="-13460"/>
            <a:ext cx="4752622" cy="2901244"/>
          </a:xfrm>
          <a:prstGeom prst="rect">
            <a:avLst/>
          </a:prstGeom>
          <a:noFill/>
          <a:ln>
            <a:noFill/>
          </a:ln>
        </p:spPr>
      </p:pic>
      <p:sp>
        <p:nvSpPr>
          <p:cNvPr id="6" name="Rectangle 5"/>
          <p:cNvSpPr/>
          <p:nvPr/>
        </p:nvSpPr>
        <p:spPr>
          <a:xfrm>
            <a:off x="7029114" y="5748931"/>
            <a:ext cx="4857997" cy="369332"/>
          </a:xfrm>
          <a:prstGeom prst="rect">
            <a:avLst/>
          </a:prstGeom>
        </p:spPr>
        <p:txBody>
          <a:bodyPr wrap="none">
            <a:spAutoFit/>
          </a:bodyPr>
          <a:lstStyle/>
          <a:p>
            <a:r>
              <a:rPr lang="en-US" dirty="0" smtClean="0"/>
              <a:t>Oil spill in </a:t>
            </a:r>
            <a:r>
              <a:rPr lang="en-US" dirty="0" err="1" smtClean="0"/>
              <a:t>Bentiu</a:t>
            </a:r>
            <a:r>
              <a:rPr lang="en-US" dirty="0" smtClean="0"/>
              <a:t> (May </a:t>
            </a:r>
            <a:r>
              <a:rPr lang="en-US" dirty="0"/>
              <a:t>2, </a:t>
            </a:r>
            <a:r>
              <a:rPr lang="en-US" dirty="0" smtClean="0"/>
              <a:t>2016) </a:t>
            </a:r>
            <a:r>
              <a:rPr lang="en-US" dirty="0" err="1"/>
              <a:t>Wim</a:t>
            </a:r>
            <a:r>
              <a:rPr lang="en-US" dirty="0"/>
              <a:t> </a:t>
            </a:r>
            <a:r>
              <a:rPr lang="en-US" dirty="0" err="1"/>
              <a:t>Zwijnenburg</a:t>
            </a:r>
            <a:endParaRPr lang="en-US" dirty="0"/>
          </a:p>
        </p:txBody>
      </p:sp>
    </p:spTree>
    <p:extLst>
      <p:ext uri="{BB962C8B-B14F-4D97-AF65-F5344CB8AC3E}">
        <p14:creationId xmlns:p14="http://schemas.microsoft.com/office/powerpoint/2010/main" val="3810046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71"/>
          </a:xfrm>
        </p:spPr>
        <p:txBody>
          <a:bodyPr>
            <a:normAutofit fontScale="90000"/>
          </a:bodyPr>
          <a:lstStyle/>
          <a:p>
            <a:r>
              <a:rPr lang="en-US" dirty="0" smtClean="0"/>
              <a:t>Cont.</a:t>
            </a:r>
            <a:endParaRPr lang="en-US" dirty="0"/>
          </a:p>
        </p:txBody>
      </p:sp>
      <p:sp>
        <p:nvSpPr>
          <p:cNvPr id="7" name="Rectangle 6"/>
          <p:cNvSpPr/>
          <p:nvPr/>
        </p:nvSpPr>
        <p:spPr>
          <a:xfrm>
            <a:off x="5904088" y="4990076"/>
            <a:ext cx="6096000" cy="1200329"/>
          </a:xfrm>
          <a:prstGeom prst="rect">
            <a:avLst/>
          </a:prstGeom>
        </p:spPr>
        <p:txBody>
          <a:bodyPr>
            <a:spAutoFit/>
          </a:bodyPr>
          <a:lstStyle/>
          <a:p>
            <a:r>
              <a:rPr lang="en-US" dirty="0">
                <a:solidFill>
                  <a:srgbClr val="787878"/>
                </a:solidFill>
                <a:latin typeface="GoodOT"/>
              </a:rPr>
              <a:t>Ping </a:t>
            </a:r>
            <a:r>
              <a:rPr lang="en-US" dirty="0" err="1">
                <a:solidFill>
                  <a:srgbClr val="787878"/>
                </a:solidFill>
                <a:latin typeface="GoodOT"/>
              </a:rPr>
              <a:t>Mayak</a:t>
            </a:r>
            <a:r>
              <a:rPr lang="en-US" dirty="0">
                <a:solidFill>
                  <a:srgbClr val="787878"/>
                </a:solidFill>
                <a:latin typeface="GoodOT"/>
              </a:rPr>
              <a:t> Geer with his mother </a:t>
            </a:r>
            <a:r>
              <a:rPr lang="en-US" dirty="0" err="1">
                <a:solidFill>
                  <a:srgbClr val="787878"/>
                </a:solidFill>
                <a:latin typeface="GoodOT"/>
              </a:rPr>
              <a:t>Abui</a:t>
            </a:r>
            <a:r>
              <a:rPr lang="en-US" dirty="0">
                <a:solidFill>
                  <a:srgbClr val="787878"/>
                </a:solidFill>
                <a:latin typeface="GoodOT"/>
              </a:rPr>
              <a:t> </a:t>
            </a:r>
            <a:r>
              <a:rPr lang="en-US" dirty="0" err="1">
                <a:solidFill>
                  <a:srgbClr val="787878"/>
                </a:solidFill>
                <a:latin typeface="GoodOT"/>
              </a:rPr>
              <a:t>Mou</a:t>
            </a:r>
            <a:r>
              <a:rPr lang="en-US" dirty="0">
                <a:solidFill>
                  <a:srgbClr val="787878"/>
                </a:solidFill>
                <a:latin typeface="GoodOT"/>
              </a:rPr>
              <a:t> </a:t>
            </a:r>
            <a:r>
              <a:rPr lang="en-US" dirty="0" err="1">
                <a:solidFill>
                  <a:srgbClr val="787878"/>
                </a:solidFill>
                <a:latin typeface="GoodOT"/>
              </a:rPr>
              <a:t>Kueth</a:t>
            </a:r>
            <a:r>
              <a:rPr lang="en-US" dirty="0">
                <a:solidFill>
                  <a:srgbClr val="787878"/>
                </a:solidFill>
                <a:latin typeface="GoodOT"/>
              </a:rPr>
              <a:t> </a:t>
            </a:r>
            <a:r>
              <a:rPr lang="en-US" dirty="0" smtClean="0">
                <a:solidFill>
                  <a:srgbClr val="787878"/>
                </a:solidFill>
                <a:latin typeface="GoodOT"/>
              </a:rPr>
              <a:t>while in Nairobi</a:t>
            </a:r>
            <a:r>
              <a:rPr lang="en-US" dirty="0">
                <a:solidFill>
                  <a:srgbClr val="787878"/>
                </a:solidFill>
                <a:latin typeface="GoodOT"/>
              </a:rPr>
              <a:t> </a:t>
            </a:r>
            <a:r>
              <a:rPr lang="en-US" dirty="0" smtClean="0">
                <a:solidFill>
                  <a:srgbClr val="787878"/>
                </a:solidFill>
                <a:latin typeface="GoodOT"/>
              </a:rPr>
              <a:t>for treatment </a:t>
            </a:r>
            <a:r>
              <a:rPr lang="en-US" dirty="0">
                <a:solidFill>
                  <a:srgbClr val="787878"/>
                </a:solidFill>
                <a:latin typeface="GoodOT"/>
              </a:rPr>
              <a:t>(AP </a:t>
            </a:r>
            <a:r>
              <a:rPr lang="en-US" dirty="0" smtClean="0">
                <a:solidFill>
                  <a:srgbClr val="787878"/>
                </a:solidFill>
                <a:latin typeface="GoodOT"/>
              </a:rPr>
              <a:t>Photo FEB</a:t>
            </a:r>
            <a:r>
              <a:rPr lang="en-US" dirty="0">
                <a:solidFill>
                  <a:srgbClr val="787878"/>
                </a:solidFill>
                <a:latin typeface="GoodOT"/>
              </a:rPr>
              <a:t>. 13, 2020 </a:t>
            </a:r>
            <a:r>
              <a:rPr lang="en-US" dirty="0" smtClean="0">
                <a:solidFill>
                  <a:srgbClr val="787878"/>
                </a:solidFill>
                <a:latin typeface="GoodOT"/>
              </a:rPr>
              <a:t>)</a:t>
            </a:r>
            <a:endParaRPr lang="en-US" dirty="0">
              <a:solidFill>
                <a:srgbClr val="787878"/>
              </a:solidFill>
              <a:latin typeface="GoodOT"/>
            </a:endParaRPr>
          </a:p>
          <a:p>
            <a:r>
              <a:rPr lang="en-US" dirty="0"/>
              <a:t/>
            </a:r>
            <a:br>
              <a:rPr lang="en-US" dirty="0"/>
            </a:br>
            <a:endParaRPr lang="en-US" dirty="0"/>
          </a:p>
        </p:txBody>
      </p:sp>
      <p:sp>
        <p:nvSpPr>
          <p:cNvPr id="5" name="Content Placeholder 4"/>
          <p:cNvSpPr>
            <a:spLocks noGrp="1"/>
          </p:cNvSpPr>
          <p:nvPr>
            <p:ph idx="1"/>
          </p:nvPr>
        </p:nvSpPr>
        <p:spPr>
          <a:xfrm>
            <a:off x="838200" y="941696"/>
            <a:ext cx="5065888" cy="5235267"/>
          </a:xfrm>
        </p:spPr>
        <p:txBody>
          <a:bodyPr/>
          <a:lstStyle/>
          <a:p>
            <a:r>
              <a:rPr lang="en-US" dirty="0" smtClean="0"/>
              <a:t>Mother </a:t>
            </a:r>
            <a:r>
              <a:rPr lang="en-US" dirty="0" err="1" smtClean="0"/>
              <a:t>Abui</a:t>
            </a:r>
            <a:r>
              <a:rPr lang="en-US" dirty="0" smtClean="0"/>
              <a:t> </a:t>
            </a:r>
            <a:r>
              <a:rPr lang="en-US" dirty="0" err="1" smtClean="0"/>
              <a:t>Mou</a:t>
            </a:r>
            <a:r>
              <a:rPr lang="en-US" dirty="0" smtClean="0"/>
              <a:t> with his son Ping </a:t>
            </a:r>
            <a:r>
              <a:rPr lang="en-US" dirty="0" err="1" smtClean="0"/>
              <a:t>Mayak</a:t>
            </a:r>
            <a:r>
              <a:rPr lang="en-US" dirty="0" smtClean="0"/>
              <a:t> who was born with one stunted leg, six fingers on each hand, deformed foot and swollen kidney in Upper Nile </a:t>
            </a:r>
            <a:r>
              <a:rPr lang="en-US" dirty="0" err="1" smtClean="0"/>
              <a:t>Palouch</a:t>
            </a:r>
            <a:r>
              <a:rPr lang="en-US" dirty="0" smtClean="0"/>
              <a:t> oil field</a:t>
            </a:r>
            <a:r>
              <a:rPr lang="en-US" sz="1800" dirty="0" smtClean="0"/>
              <a:t>.(ASSOCIATED PRESS FEB</a:t>
            </a:r>
            <a:r>
              <a:rPr lang="en-US" sz="1800" dirty="0"/>
              <a:t>. 13, </a:t>
            </a:r>
            <a:r>
              <a:rPr lang="en-US" sz="1800" dirty="0" smtClean="0"/>
              <a:t>2020).</a:t>
            </a:r>
          </a:p>
          <a:p>
            <a:r>
              <a:rPr lang="en-US" dirty="0" smtClean="0">
                <a:latin typeface="Times New Roman" panose="02020603050405020304" pitchFamily="18" charset="0"/>
                <a:cs typeface="Times New Roman" panose="02020603050405020304" pitchFamily="18" charset="0"/>
              </a:rPr>
              <a:t>These effects have not only been on human beings but also cows and goats have had such birth complications in oil fields of </a:t>
            </a: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outh Sudan.</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904088" y="941697"/>
            <a:ext cx="5683155" cy="4048379"/>
          </a:xfrm>
          <a:prstGeom prst="rect">
            <a:avLst/>
          </a:prstGeom>
        </p:spPr>
      </p:pic>
    </p:spTree>
    <p:extLst>
      <p:ext uri="{BB962C8B-B14F-4D97-AF65-F5344CB8AC3E}">
        <p14:creationId xmlns:p14="http://schemas.microsoft.com/office/powerpoint/2010/main" val="3549480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0" y="1577521"/>
            <a:ext cx="5712177" cy="3068848"/>
          </a:xfrm>
        </p:spPr>
        <p:txBody>
          <a:bodyPr>
            <a:noAutofit/>
          </a:bodyPr>
          <a:lstStyle/>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Egbert </a:t>
            </a:r>
            <a:r>
              <a:rPr lang="en-US" sz="2400" dirty="0" err="1" smtClean="0">
                <a:latin typeface="Times New Roman" panose="02020603050405020304" pitchFamily="18" charset="0"/>
                <a:cs typeface="Times New Roman" panose="02020603050405020304" pitchFamily="18" charset="0"/>
              </a:rPr>
              <a:t>Wesselink</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former </a:t>
            </a:r>
            <a:r>
              <a:rPr lang="en-US" sz="2400" dirty="0">
                <a:latin typeface="Times New Roman" panose="02020603050405020304" pitchFamily="18" charset="0"/>
                <a:cs typeface="Times New Roman" panose="02020603050405020304" pitchFamily="18" charset="0"/>
              </a:rPr>
              <a:t>head </a:t>
            </a:r>
            <a:r>
              <a:rPr lang="en-US" sz="2400" dirty="0" smtClean="0">
                <a:latin typeface="Times New Roman" panose="02020603050405020304" pitchFamily="18" charset="0"/>
                <a:cs typeface="Times New Roman" panose="02020603050405020304" pitchFamily="18" charset="0"/>
              </a:rPr>
              <a:t>of European coalition) said that South </a:t>
            </a:r>
            <a:r>
              <a:rPr lang="en-US" sz="2400" dirty="0">
                <a:latin typeface="Times New Roman" panose="02020603050405020304" pitchFamily="18" charset="0"/>
                <a:cs typeface="Times New Roman" panose="02020603050405020304" pitchFamily="18" charset="0"/>
              </a:rPr>
              <a:t>Sudan is running one of the dirtiest and poorest managed oil operations on </a:t>
            </a:r>
            <a:r>
              <a:rPr lang="en-US" sz="2400" dirty="0" smtClean="0">
                <a:latin typeface="Times New Roman" panose="02020603050405020304" pitchFamily="18" charset="0"/>
                <a:cs typeface="Times New Roman" panose="02020603050405020304" pitchFamily="18" charset="0"/>
              </a:rPr>
              <a:t>the planet. </a:t>
            </a:r>
          </a:p>
          <a:p>
            <a:pPr marL="0" indent="0">
              <a:buNone/>
            </a:pP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Report accuses the </a:t>
            </a:r>
            <a:r>
              <a:rPr lang="en-US" sz="2400" dirty="0">
                <a:latin typeface="Times New Roman" panose="02020603050405020304" pitchFamily="18" charset="0"/>
                <a:cs typeface="Times New Roman" panose="02020603050405020304" pitchFamily="18" charset="0"/>
              </a:rPr>
              <a:t>Chinese-led </a:t>
            </a:r>
            <a:r>
              <a:rPr lang="en-US" sz="2400" dirty="0" smtClean="0">
                <a:latin typeface="Times New Roman" panose="02020603050405020304" pitchFamily="18" charset="0"/>
                <a:cs typeface="Times New Roman" panose="02020603050405020304" pitchFamily="18" charset="0"/>
              </a:rPr>
              <a:t>Dar Petroleum Operating Co. </a:t>
            </a:r>
            <a:r>
              <a:rPr lang="en-US" sz="2400" dirty="0">
                <a:latin typeface="Times New Roman" panose="02020603050405020304" pitchFamily="18" charset="0"/>
                <a:cs typeface="Times New Roman" panose="02020603050405020304" pitchFamily="18" charset="0"/>
              </a:rPr>
              <a:t>and the </a:t>
            </a:r>
            <a:r>
              <a:rPr lang="en-US" sz="2400" dirty="0" smtClean="0">
                <a:latin typeface="Times New Roman" panose="02020603050405020304" pitchFamily="18" charset="0"/>
                <a:cs typeface="Times New Roman" panose="02020603050405020304" pitchFamily="18" charset="0"/>
              </a:rPr>
              <a:t>Greater Pioneer Operating Co. of; </a:t>
            </a:r>
          </a:p>
          <a:p>
            <a:r>
              <a:rPr lang="en-US" sz="2400" dirty="0" smtClean="0">
                <a:latin typeface="Times New Roman" panose="02020603050405020304" pitchFamily="18" charset="0"/>
                <a:cs typeface="Times New Roman" panose="02020603050405020304" pitchFamily="18" charset="0"/>
              </a:rPr>
              <a:t>Neglecting environmental and socio-economic concerns</a:t>
            </a:r>
          </a:p>
          <a:p>
            <a:r>
              <a:rPr lang="en-US" sz="2400" dirty="0" smtClean="0">
                <a:latin typeface="Times New Roman" panose="02020603050405020304" pitchFamily="18" charset="0"/>
                <a:cs typeface="Times New Roman" panose="02020603050405020304" pitchFamily="18" charset="0"/>
              </a:rPr>
              <a:t>Silencing those trying to write and publish reports on the problem</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5981136" y="5303483"/>
            <a:ext cx="6322060" cy="646331"/>
          </a:xfrm>
          <a:prstGeom prst="rect">
            <a:avLst/>
          </a:prstGeom>
        </p:spPr>
        <p:txBody>
          <a:bodyPr wrap="square">
            <a:spAutoFit/>
          </a:bodyPr>
          <a:lstStyle/>
          <a:p>
            <a:r>
              <a:rPr lang="en-US" dirty="0" smtClean="0"/>
              <a:t>Sudanese engineer points at a damaged oil </a:t>
            </a:r>
            <a:r>
              <a:rPr lang="en-US" dirty="0" err="1" smtClean="0"/>
              <a:t>pipline</a:t>
            </a:r>
            <a:r>
              <a:rPr lang="en-US" dirty="0" smtClean="0"/>
              <a:t> in </a:t>
            </a:r>
            <a:r>
              <a:rPr lang="en-US" dirty="0" err="1" smtClean="0"/>
              <a:t>Heglig</a:t>
            </a:r>
            <a:r>
              <a:rPr lang="en-US" dirty="0" smtClean="0"/>
              <a:t> Oil field. (April 23 2012)</a:t>
            </a:r>
            <a:endParaRPr lang="en-US" dirty="0"/>
          </a:p>
        </p:txBody>
      </p:sp>
      <p:pic>
        <p:nvPicPr>
          <p:cNvPr id="5" name="Picture 4"/>
          <p:cNvPicPr>
            <a:picLocks noChangeAspect="1"/>
          </p:cNvPicPr>
          <p:nvPr/>
        </p:nvPicPr>
        <p:blipFill>
          <a:blip r:embed="rId2"/>
          <a:stretch>
            <a:fillRect/>
          </a:stretch>
        </p:blipFill>
        <p:spPr>
          <a:xfrm>
            <a:off x="5712177" y="846161"/>
            <a:ext cx="5920364" cy="4457322"/>
          </a:xfrm>
          <a:prstGeom prst="rect">
            <a:avLst/>
          </a:prstGeom>
        </p:spPr>
      </p:pic>
    </p:spTree>
    <p:extLst>
      <p:ext uri="{BB962C8B-B14F-4D97-AF65-F5344CB8AC3E}">
        <p14:creationId xmlns:p14="http://schemas.microsoft.com/office/powerpoint/2010/main" val="2596259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798</Words>
  <Application>Microsoft Office PowerPoint</Application>
  <PresentationFormat>Widescreen</PresentationFormat>
  <Paragraphs>98</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BentonGothic</vt:lpstr>
      <vt:lpstr>Calibri</vt:lpstr>
      <vt:lpstr>Calibri Light</vt:lpstr>
      <vt:lpstr>GoodOT</vt:lpstr>
      <vt:lpstr>Times New Roman</vt:lpstr>
      <vt:lpstr>Wingdings</vt:lpstr>
      <vt:lpstr>Office Theme</vt:lpstr>
      <vt:lpstr> ENVIRONMENTAL AND SOCIO-ECONOMIC EFFECTS OF CRUDE OIL EXTRACTION IN BENTIU -SOUTH SUDAN  BY DANIEL MADET CUOR YOL  </vt:lpstr>
      <vt:lpstr>Background </vt:lpstr>
      <vt:lpstr>Cont.</vt:lpstr>
      <vt:lpstr>cont. Oil in African countries and South Sudan in particular.</vt:lpstr>
      <vt:lpstr>Cont. South Sudan</vt:lpstr>
      <vt:lpstr>Cont.</vt:lpstr>
      <vt:lpstr>Problem statement </vt:lpstr>
      <vt:lpstr>Cont.</vt:lpstr>
      <vt:lpstr>Cont.</vt:lpstr>
      <vt:lpstr>Cont.</vt:lpstr>
      <vt:lpstr>Cont.</vt:lpstr>
      <vt:lpstr>Cont,</vt:lpstr>
      <vt:lpstr>Objectives of the study</vt:lpstr>
      <vt:lpstr> Methodology</vt:lpstr>
      <vt:lpstr>Justification </vt:lpstr>
      <vt:lpstr>THE END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crude oil extraction on environmental degradation in Bentiu, South Sudan  Daniel Madet Cuor Yol</dc:title>
  <dc:creator>hp</dc:creator>
  <cp:lastModifiedBy>user</cp:lastModifiedBy>
  <cp:revision>131</cp:revision>
  <dcterms:created xsi:type="dcterms:W3CDTF">2022-10-05T17:00:11Z</dcterms:created>
  <dcterms:modified xsi:type="dcterms:W3CDTF">2022-10-11T04:45:34Z</dcterms:modified>
</cp:coreProperties>
</file>